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6"/>
    <p:sldMasterId id="2147483708" r:id="rId7"/>
    <p:sldMasterId id="2147483716" r:id="rId8"/>
    <p:sldMasterId id="2147483737" r:id="rId9"/>
    <p:sldMasterId id="2147483770" r:id="rId10"/>
    <p:sldMasterId id="2147483806" r:id="rId11"/>
  </p:sldMasterIdLst>
  <p:notesMasterIdLst>
    <p:notesMasterId r:id="rId36"/>
  </p:notesMasterIdLst>
  <p:sldIdLst>
    <p:sldId id="3912" r:id="rId12"/>
    <p:sldId id="1900" r:id="rId13"/>
    <p:sldId id="4517" r:id="rId14"/>
    <p:sldId id="10090" r:id="rId15"/>
    <p:sldId id="3889" r:id="rId16"/>
    <p:sldId id="3893" r:id="rId17"/>
    <p:sldId id="3913" r:id="rId18"/>
    <p:sldId id="3895" r:id="rId19"/>
    <p:sldId id="3916" r:id="rId20"/>
    <p:sldId id="3863" r:id="rId21"/>
    <p:sldId id="3104" r:id="rId22"/>
    <p:sldId id="307" r:id="rId23"/>
    <p:sldId id="4135" r:id="rId24"/>
    <p:sldId id="2076137048" r:id="rId25"/>
    <p:sldId id="10088" r:id="rId26"/>
    <p:sldId id="2076136061" r:id="rId27"/>
    <p:sldId id="2076136062" r:id="rId28"/>
    <p:sldId id="10076" r:id="rId29"/>
    <p:sldId id="4194" r:id="rId30"/>
    <p:sldId id="10082" r:id="rId31"/>
    <p:sldId id="258" r:id="rId32"/>
    <p:sldId id="10091" r:id="rId33"/>
    <p:sldId id="3898" r:id="rId34"/>
    <p:sldId id="282" r:id="rId35"/>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1" userDrawn="1">
          <p15:clr>
            <a:srgbClr val="A4A3A4"/>
          </p15:clr>
        </p15:guide>
        <p15:guide id="2" orient="horz" pos="2029" userDrawn="1">
          <p15:clr>
            <a:srgbClr val="A4A3A4"/>
          </p15:clr>
        </p15:guide>
        <p15:guide id="3" pos="39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000FF"/>
    <a:srgbClr val="E6E6E6"/>
    <a:srgbClr val="0278D7"/>
    <a:srgbClr val="0078D7"/>
    <a:srgbClr val="409AE1"/>
    <a:srgbClr val="FFFFFF"/>
    <a:srgbClr val="F3F3F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660D0-BBAF-4BB8-854B-B186AB906116}" v="12" dt="2019-11-25T17:24:20.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1" autoAdjust="0"/>
    <p:restoredTop sz="96357" autoAdjust="0"/>
  </p:normalViewPr>
  <p:slideViewPr>
    <p:cSldViewPr snapToGrid="0">
      <p:cViewPr varScale="1">
        <p:scale>
          <a:sx n="148" d="100"/>
          <a:sy n="148" d="100"/>
        </p:scale>
        <p:origin x="108" y="192"/>
      </p:cViewPr>
      <p:guideLst>
        <p:guide orient="horz" pos="1111"/>
        <p:guide orient="horz" pos="2029"/>
        <p:guide pos="3917"/>
      </p:guideLst>
    </p:cSldViewPr>
  </p:slideViewPr>
  <p:notesTextViewPr>
    <p:cViewPr>
      <p:scale>
        <a:sx n="1" d="1"/>
        <a:sy n="1" d="1"/>
      </p:scale>
      <p:origin x="0" y="0"/>
    </p:cViewPr>
  </p:notesTextViewPr>
  <p:notesViewPr>
    <p:cSldViewPr snapToGrid="0">
      <p:cViewPr>
        <p:scale>
          <a:sx n="100" d="100"/>
          <a:sy n="100" d="100"/>
        </p:scale>
        <p:origin x="72" y="-30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5/10/relationships/revisionInfo" Target="revisionInfo.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3/31/2020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dirty="0"/>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dirty="0">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DISCUSSED LIMITATIONS SERVER, TAKING BEST OF TWO. </a:t>
            </a:r>
          </a:p>
          <a:p>
            <a:r>
              <a:rPr lang="en-US" dirty="0"/>
              <a:t>WIN7 ESU, ONLY PAY FOR AZURE CONSUMPTION. </a:t>
            </a:r>
          </a:p>
          <a:p>
            <a:r>
              <a:rPr lang="en-US" dirty="0"/>
              <a:t>AZURE, SCALE IN MINUTES</a:t>
            </a:r>
          </a:p>
          <a:p>
            <a:r>
              <a:rPr lang="en-US" dirty="0"/>
              <a:t>FULL DESKTOP/APPS (other cloud providers don’t provide this)</a:t>
            </a:r>
          </a:p>
          <a:p>
            <a:r>
              <a:rPr lang="en-US" dirty="0"/>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gradFill>
                <a:gsLst>
                  <a:gs pos="2917">
                    <a:schemeClr val="tx1"/>
                  </a:gs>
                  <a:gs pos="30000">
                    <a:schemeClr val="tx1"/>
                  </a:gs>
                </a:gsLst>
                <a:lin ang="5400000" scaled="0"/>
              </a:gradFill>
            </a:endParaRPr>
          </a:p>
          <a:p>
            <a:endParaRPr lang="en-US" dirty="0"/>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sym typeface="Wingdings" panose="05000000000000000000" pitchFamily="2" charset="2"/>
              </a:rPr>
              <a:t>You’ve told us you like the built-in security offered by Windows Virtual Desktop:</a:t>
            </a:r>
          </a:p>
          <a:p>
            <a:pPr marL="171450" indent="-171450">
              <a:buFont typeface="Arial" panose="020B0604020202020204" pitchFamily="34" charset="0"/>
              <a:buChar char="•"/>
            </a:pPr>
            <a:r>
              <a:rPr lang="en-US" sz="900" b="0">
                <a:sym typeface="Wingdings" panose="05000000000000000000" pitchFamily="2" charset="2"/>
              </a:rPr>
              <a:t>Reverse connect</a:t>
            </a:r>
          </a:p>
          <a:p>
            <a:pPr marL="171450" indent="-171450">
              <a:buFont typeface="Arial" panose="020B0604020202020204" pitchFamily="34" charset="0"/>
              <a:buChar char="•"/>
            </a:pPr>
            <a:r>
              <a:rPr lang="en-US" sz="900" b="0">
                <a:sym typeface="Wingdings" panose="05000000000000000000" pitchFamily="2" charset="2"/>
              </a:rPr>
              <a:t>Azure AD authentication</a:t>
            </a:r>
          </a:p>
          <a:p>
            <a:pPr marL="171450" indent="-171450">
              <a:buFont typeface="Arial" panose="020B0604020202020204" pitchFamily="34" charset="0"/>
              <a:buChar char="•"/>
            </a:pPr>
            <a:r>
              <a:rPr lang="en-US" sz="900" b="0">
                <a:sym typeface="Wingdings" panose="05000000000000000000" pitchFamily="2" charset="2"/>
              </a:rPr>
              <a:t>AD-joined virtual machines</a:t>
            </a:r>
          </a:p>
          <a:p>
            <a:endParaRPr lang="en-US" sz="900">
              <a:sym typeface="Wingdings" panose="05000000000000000000" pitchFamily="2" charset="2"/>
            </a:endParaRPr>
          </a:p>
          <a:p>
            <a:r>
              <a:rPr lang="en-US" sz="900">
                <a:sym typeface="Wingdings" panose="05000000000000000000" pitchFamily="2" charset="2"/>
              </a:rPr>
              <a:t>Windows Virtual Desktop is linked with Microsoft 365 Security features, including:</a:t>
            </a:r>
          </a:p>
          <a:p>
            <a:pPr marL="171450" indent="-171450">
              <a:buFont typeface="Arial" panose="020B0604020202020204" pitchFamily="34" charset="0"/>
              <a:buChar char="•"/>
            </a:pPr>
            <a:r>
              <a:rPr lang="en-US" sz="900">
                <a:sym typeface="Wingdings" panose="05000000000000000000" pitchFamily="2" charset="2"/>
              </a:rPr>
              <a:t>Conditional Access</a:t>
            </a:r>
          </a:p>
          <a:p>
            <a:pPr marL="171450" indent="-171450">
              <a:buFont typeface="Arial" panose="020B0604020202020204" pitchFamily="34" charset="0"/>
              <a:buChar char="•"/>
            </a:pPr>
            <a:r>
              <a:rPr lang="en-US" sz="900">
                <a:sym typeface="Wingdings" panose="05000000000000000000" pitchFamily="2" charset="2"/>
              </a:rPr>
              <a:t>Multi-factor Authentication</a:t>
            </a:r>
          </a:p>
          <a:p>
            <a:pPr marL="171450" indent="-171450">
              <a:buFont typeface="Arial" panose="020B0604020202020204" pitchFamily="34" charset="0"/>
              <a:buChar char="•"/>
            </a:pPr>
            <a:r>
              <a:rPr lang="en-US" sz="900">
                <a:sym typeface="Wingdings" panose="05000000000000000000" pitchFamily="2" charset="2"/>
              </a:rPr>
              <a:t>Role-based Access Control</a:t>
            </a:r>
          </a:p>
          <a:p>
            <a:endParaRPr lang="en-US" sz="900">
              <a:sym typeface="Wingdings" panose="05000000000000000000" pitchFamily="2" charset="2"/>
            </a:endParaRPr>
          </a:p>
          <a:p>
            <a:pPr marL="0" indent="0">
              <a:buFont typeface="Arial" panose="020B0604020202020204" pitchFamily="34" charset="0"/>
              <a:buNone/>
            </a:pPr>
            <a:r>
              <a:rPr lang="en-US" sz="900">
                <a:sym typeface="Wingdings" panose="05000000000000000000" pitchFamily="2" charset="2"/>
              </a:rPr>
              <a:t>All of this exists within Microsoft Azure </a:t>
            </a:r>
            <a:r>
              <a:rPr lang="en-US" sz="900"/>
              <a:t>We believe our customers should fully </a:t>
            </a:r>
            <a:r>
              <a:rPr lang="en-US" sz="900" b="1"/>
              <a:t>trust the cloud </a:t>
            </a:r>
            <a:r>
              <a:rPr lang="en-US" sz="900"/>
              <a:t>they choose to bank on for their business</a:t>
            </a:r>
          </a:p>
          <a:p>
            <a:pPr marL="171450" indent="-171450">
              <a:buFont typeface="Arial" panose="020B0604020202020204" pitchFamily="34" charset="0"/>
              <a:buChar char="•"/>
            </a:pPr>
            <a:r>
              <a:rPr lang="en-US" sz="900"/>
              <a:t>We drive to provide the most Secure and Compliant Cloud platform with Privacy at the center of all our innovations. </a:t>
            </a:r>
          </a:p>
          <a:p>
            <a:pPr marL="171450" indent="-171450">
              <a:buFont typeface="Arial" panose="020B0604020202020204" pitchFamily="34" charset="0"/>
              <a:buChar char="•"/>
            </a:pPr>
            <a:r>
              <a:rPr lang="en-US" sz="900"/>
              <a:t>We have the most certifications in cloud.</a:t>
            </a:r>
            <a:endParaRPr lang="en-US" sz="900">
              <a:sym typeface="Wingdings" panose="05000000000000000000" pitchFamily="2" charset="2"/>
            </a:endParaRPr>
          </a:p>
          <a:p>
            <a:pPr marL="171450" indent="-171450">
              <a:buFont typeface="Arial" panose="020B0604020202020204" pitchFamily="34" charset="0"/>
              <a:buChar char="•"/>
            </a:pPr>
            <a:r>
              <a:rPr lang="en-US" sz="900">
                <a:sym typeface="Wingdings" panose="05000000000000000000" pitchFamily="2" charset="2"/>
              </a:rPr>
              <a:t>Secure foundation of our cloud services including some of the best physical security </a:t>
            </a:r>
          </a:p>
          <a:p>
            <a:pPr marL="171450" indent="-171450">
              <a:buFont typeface="Arial" panose="020B0604020202020204" pitchFamily="34" charset="0"/>
              <a:buChar char="•"/>
            </a:pPr>
            <a:r>
              <a:rPr lang="en-US" sz="900">
                <a:sym typeface="Wingdings" panose="05000000000000000000" pitchFamily="2" charset="2"/>
              </a:rPr>
              <a:t>Operational security through continual testing for vulnerabilities, restricted access</a:t>
            </a:r>
          </a:p>
          <a:p>
            <a:pPr marL="171450" indent="-171450">
              <a:buFont typeface="Arial" panose="020B0604020202020204" pitchFamily="34" charset="0"/>
              <a:buChar char="•"/>
            </a:pPr>
            <a:r>
              <a:rPr lang="en-US" sz="900">
                <a:sym typeface="Wingdings" panose="05000000000000000000" pitchFamily="2" charset="2"/>
              </a:rPr>
              <a:t>Customer controls to manage data and access, including MFA for admins </a:t>
            </a:r>
          </a:p>
          <a:p>
            <a:pPr marL="171450" indent="-171450">
              <a:buFont typeface="Arial" panose="020B0604020202020204" pitchFamily="34" charset="0"/>
              <a:buChar char="•"/>
            </a:pPr>
            <a:r>
              <a:rPr lang="en-US" sz="900">
                <a:sym typeface="Wingdings" panose="05000000000000000000" pitchFamily="2" charset="2"/>
              </a:rPr>
              <a:t>Network and distributed denial of service protection</a:t>
            </a:r>
          </a:p>
        </p:txBody>
      </p:sp>
    </p:spTree>
    <p:extLst>
      <p:ext uri="{BB962C8B-B14F-4D97-AF65-F5344CB8AC3E}">
        <p14:creationId xmlns:p14="http://schemas.microsoft.com/office/powerpoint/2010/main" val="948037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39AAF5E-B7D9-4970-ACF6-8BEA26F0046B}"/>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10DADBC5-307D-46DF-A451-4A860BBB8AAE}"/>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32688"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Segoe UI Semibold"/>
                <a:ea typeface="+mn-ea"/>
                <a:cs typeface="+mn-cs"/>
              </a:rPr>
              <a:t>Key points to land</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p>
          <a:p>
            <a:pPr marL="362480" marR="0" lvl="0" indent="-362480" algn="l" defTabSz="932688"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4430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multi-session edition.</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a:t>Provides a full Windows 10 Enterprise experience, including Edge, Cortana, and Store</a:t>
            </a:r>
          </a:p>
          <a:p>
            <a:pPr marL="0" indent="0">
              <a:buNone/>
            </a:pPr>
            <a:endParaRPr lang="en-US" sz="1600"/>
          </a:p>
          <a:p>
            <a:pPr marL="0" indent="0">
              <a:buNone/>
            </a:pPr>
            <a:r>
              <a:rPr lang="en-US" sz="1600"/>
              <a:t>Best Office 365 </a:t>
            </a:r>
            <a:r>
              <a:rPr lang="en-US" sz="1600" err="1"/>
              <a:t>ProPlus</a:t>
            </a:r>
            <a:r>
              <a:rPr lang="en-US" sz="1600"/>
              <a:t> experience in multi session</a:t>
            </a:r>
          </a:p>
          <a:p>
            <a:pPr marL="0" indent="0">
              <a:buNone/>
            </a:pPr>
            <a:endParaRPr lang="en-US" sz="1600"/>
          </a:p>
          <a:p>
            <a:pPr marL="0" indent="0">
              <a:buNone/>
            </a:pPr>
            <a:r>
              <a:rPr lang="en-US" sz="1600"/>
              <a:t>Reduces IT costs by scales 4× users compared to Windows 10 Enterprise</a:t>
            </a:r>
          </a:p>
          <a:p>
            <a:pPr marL="0" indent="0">
              <a:buNone/>
            </a:pPr>
            <a:endParaRPr lang="en-US" sz="1600"/>
          </a:p>
          <a:p>
            <a:pPr marL="0" indent="0">
              <a:buNone/>
            </a:pPr>
            <a:r>
              <a:rPr lang="en-US" sz="1600"/>
              <a:t>Simplified management on Azure with a single image </a:t>
            </a:r>
            <a:r>
              <a:rPr lang="en-US" sz="1400"/>
              <a:t>for</a:t>
            </a:r>
            <a:r>
              <a:rPr lang="en-US" sz="1600"/>
              <a:t> both single-session and multi-session</a:t>
            </a:r>
          </a:p>
          <a:p>
            <a:r>
              <a:rPr lang="en-US" sz="1600"/>
              <a:t>Compatible with SCCM/Intune</a:t>
            </a:r>
          </a:p>
          <a:p>
            <a:pPr marL="0" indent="0">
              <a:buNone/>
            </a:pPr>
            <a:endParaRPr lang="en-US" sz="1600"/>
          </a:p>
          <a:p>
            <a:pPr marL="0" indent="0">
              <a:buNone/>
            </a:pPr>
            <a:r>
              <a:rPr lang="en-US" sz="1600"/>
              <a:t>GPU acceleration for encoding and video provides improved responsiveness and smooth video playback</a:t>
            </a:r>
          </a:p>
          <a:p>
            <a:pPr marL="0" indent="0">
              <a:buNone/>
            </a:pPr>
            <a:endParaRPr lang="en-US" sz="1600"/>
          </a:p>
          <a:p>
            <a:pPr marL="0" indent="0">
              <a:buNone/>
            </a:pPr>
            <a:r>
              <a:rPr lang="en-US" sz="1600"/>
              <a:t>User can use built-in or attached cameras in remote applications or remote desktops with new and legacy Windows applications</a:t>
            </a:r>
          </a:p>
          <a:p>
            <a:pPr defTabSz="914367"/>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60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Actions:</a:t>
            </a:r>
          </a:p>
          <a:p>
            <a:r>
              <a:rPr lang="en-US"/>
              <a:t>- Liz to upload toolkit to </a:t>
            </a:r>
            <a:r>
              <a:rPr lang="en-US" err="1"/>
              <a:t>OnRamp</a:t>
            </a:r>
            <a:r>
              <a:rPr lang="en-US"/>
              <a:t> and create aka.ms/</a:t>
            </a:r>
          </a:p>
          <a:p>
            <a:pPr marL="171450" indent="-171450">
              <a:buFontTx/>
              <a:buChar char="-"/>
            </a:pPr>
            <a:r>
              <a:rPr lang="en-US"/>
              <a:t>Email to all community owners ready to send.</a:t>
            </a:r>
          </a:p>
          <a:p>
            <a:pPr marL="171450" indent="-171450">
              <a:buFontTx/>
              <a:buChar char="-"/>
            </a:pPr>
            <a:endParaRPr lang="en-US"/>
          </a:p>
          <a:p>
            <a:pPr lvl="0">
              <a:lnSpc>
                <a:spcPct val="90000"/>
              </a:lnSpc>
              <a:spcAft>
                <a:spcPts val="600"/>
              </a:spcAft>
              <a:defRPr/>
            </a:pPr>
            <a:r>
              <a:rPr lang="en-US" sz="1400" b="1">
                <a:latin typeface="Segoe UI"/>
                <a:cs typeface="Segoe UI"/>
              </a:rPr>
              <a:t>* </a:t>
            </a:r>
            <a:r>
              <a:rPr lang="en-US" sz="1200" b="1">
                <a:latin typeface="Segoe UI"/>
                <a:cs typeface="Segoe UI"/>
              </a:rPr>
              <a:t>WVD Compatibility Limitations/Exclusions</a:t>
            </a:r>
            <a:endParaRPr lang="en-US" sz="1200">
              <a:latin typeface="Segoe UI"/>
              <a:cs typeface="Segoe UI"/>
            </a:endParaRPr>
          </a:p>
          <a:p>
            <a:pPr marL="171450" indent="-171450" fontAlgn="ctr">
              <a:buFont typeface="Arial" panose="020B0604020202020204" pitchFamily="34" charset="0"/>
              <a:buChar char="•"/>
            </a:pPr>
            <a:r>
              <a:rPr lang="en-US" sz="1200">
                <a:latin typeface="Segoe UI"/>
                <a:cs typeface="Segoe UI"/>
              </a:rPr>
              <a:t>Limited redirection of hardware</a:t>
            </a:r>
          </a:p>
          <a:p>
            <a:pPr marL="171450" indent="-171450" fontAlgn="ctr">
              <a:buFont typeface="Arial" panose="020B0604020202020204" pitchFamily="34" charset="0"/>
              <a:buChar char="•"/>
            </a:pPr>
            <a:r>
              <a:rPr lang="en-US" sz="1200">
                <a:latin typeface="Segoe UI"/>
                <a:cs typeface="Segoe UI"/>
              </a:rPr>
              <a:t>Audio/video intensive applications (</a:t>
            </a:r>
            <a:r>
              <a:rPr lang="en-US" sz="1200" b="1">
                <a:latin typeface="Segoe UI"/>
                <a:cs typeface="Segoe UI"/>
              </a:rPr>
              <a:t>experience impacted</a:t>
            </a:r>
            <a:r>
              <a:rPr lang="en-US" sz="1200">
                <a:latin typeface="Segoe UI"/>
                <a:cs typeface="Segoe UI"/>
              </a:rPr>
              <a:t>)</a:t>
            </a:r>
          </a:p>
          <a:p>
            <a:pPr marL="171450" indent="-171450" fontAlgn="ctr">
              <a:buFont typeface="Arial" panose="020B0604020202020204" pitchFamily="34" charset="0"/>
              <a:buChar char="•"/>
            </a:pPr>
            <a:r>
              <a:rPr lang="en-US" sz="1200">
                <a:latin typeface="Segoe UI"/>
                <a:cs typeface="Segoe UI"/>
              </a:rPr>
              <a:t>16-bit apps (unsupported on 64-bit WVD OS)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899DD-697B-4702-800E-5CA8B7D26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285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1450" indent="-171450">
              <a:buFont typeface="Arial" panose="020B0604020202020204" pitchFamily="34" charset="0"/>
              <a:buChar char="•"/>
            </a:pPr>
            <a:r>
              <a:rPr lang="en-US"/>
              <a:t>Many Microsoft customers are already eligible for WVD today…</a:t>
            </a:r>
          </a:p>
          <a:p>
            <a:pPr marL="171450" indent="-171450">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6501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2443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Infosys, DXC, Wipro, Cognizant, HCL, IBM. </a:t>
            </a:r>
          </a:p>
          <a:p>
            <a:r>
              <a:rPr lang="en-US" sz="882" kern="1200" dirty="0">
                <a:solidFill>
                  <a:schemeClr val="tx1"/>
                </a:solidFill>
                <a:effectLst/>
                <a:latin typeface="Segoe UI" panose="020B0502040204020203" pitchFamily="34" charset="0"/>
                <a:ea typeface="+mn-ea"/>
                <a:cs typeface="+mn-cs"/>
              </a:rPr>
              <a:t> </a:t>
            </a:r>
          </a:p>
          <a:p>
            <a:pPr lvl="0" fontAlgn="base"/>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89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Hybrid cloud support</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Simplified image management - </a:t>
            </a:r>
            <a:r>
              <a:rPr lang="en-US" sz="1200" b="0" i="0" kern="1200">
                <a:solidFill>
                  <a:schemeClr val="tx1"/>
                </a:solidFill>
                <a:effectLst/>
                <a:latin typeface="Segoe UI" panose="020B0502040204020203" pitchFamily="34" charset="0"/>
                <a:ea typeface="+mn-ea"/>
                <a:cs typeface="+mn-cs"/>
              </a:rPr>
              <a:t>Less time spent on updates and app maintenance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Optimized workspace environment and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WE’VE ALL SEEN THIS CHANGE IN THE WORKPLACE, WORK NO LOCATION</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REALIZE BUSINESS AND WORKER SAME</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SIT DESK</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COMPANY OWNED</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dirty="0"/>
              <a:t>SECURE LOCATION</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DELIVERING MD (WIN+OFFICE) TO ALL EMP. CHALLENGING</a:t>
            </a:r>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THINK DELIVER, DIFFERENT WAYS, REMOTING TECHNOLOGIES BEING ONE</a:t>
            </a:r>
          </a:p>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43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Key value-adds including Hybrid support, Simplified management through a single pane of glass and user environment management, and support for multiple protocols</a:t>
            </a:r>
          </a:p>
          <a:p>
            <a:endParaRPr lang="en-US"/>
          </a:p>
          <a:p>
            <a:r>
              <a:rPr lang="en-US"/>
              <a:t>Tech preview by end of calendar year</a:t>
            </a:r>
          </a:p>
          <a:p>
            <a:r>
              <a:rPr lang="en-US"/>
              <a:t>Generally available early CY 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3145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21</a:t>
            </a:fld>
            <a:endParaRPr lang="en-US" dirty="0"/>
          </a:p>
        </p:txBody>
      </p:sp>
    </p:spTree>
    <p:extLst>
      <p:ext uri="{BB962C8B-B14F-4D97-AF65-F5344CB8AC3E}">
        <p14:creationId xmlns:p14="http://schemas.microsoft.com/office/powerpoint/2010/main" val="376482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While we built WVD as finished service, we recognize the need for specialized and managed solutions.</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We have fostered a robust ecosystem of systems integrators, ISVs and value-added partners, and hardware partners. This includes that WVD now supports thin clients and IGEL is first to market with a Linux offering. An SDK is coming to build a broader ecosystem.</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If you attended Scott Manchester’s session yesterday, you got to see Jed from IGEL demo their Linux thin client. If not, definitely go back and watch on-demand!</a:t>
            </a:r>
          </a:p>
          <a:p>
            <a:r>
              <a:rPr lang="en-US" sz="882" kern="1200">
                <a:solidFill>
                  <a:schemeClr val="tx1"/>
                </a:solidFill>
                <a:effectLst/>
                <a:latin typeface="Segoe UI" panose="020B0502040204020203" pitchFamily="34" charset="0"/>
                <a:ea typeface="+mn-ea"/>
                <a:cs typeface="+mn-cs"/>
              </a:rPr>
              <a:t> </a:t>
            </a:r>
          </a:p>
          <a:p>
            <a:pPr lvl="0" fontAlgn="base"/>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894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6F2FE2A-BC7A-413A-8C8B-C527C9D91FCE}"/>
              </a:ext>
            </a:extLst>
          </p:cNvPr>
          <p:cNvSpPr txBox="1"/>
          <p:nvPr/>
        </p:nvSpPr>
        <p:spPr>
          <a:xfrm>
            <a:off x="4800600" y="824960"/>
            <a:ext cx="4320540" cy="295466"/>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srgbClr val="FFFFFF"/>
                </a:solidFill>
                <a:effectLst/>
                <a:uLnTx/>
                <a:uFillTx/>
                <a:latin typeface="Segoe UI"/>
                <a:ea typeface="+mn-ea"/>
                <a:cs typeface="+mn-cs"/>
              </a:rPr>
              <a:t>“Get started today to learn more”</a:t>
            </a:r>
          </a:p>
        </p:txBody>
      </p:sp>
      <p:sp>
        <p:nvSpPr>
          <p:cNvPr id="13" name="Slide Image Placeholder 12">
            <a:extLst>
              <a:ext uri="{FF2B5EF4-FFF2-40B4-BE49-F238E27FC236}">
                <a16:creationId xmlns:a16="http://schemas.microsoft.com/office/drawing/2014/main" id="{EE57E0C5-03FB-4509-B05C-03D12AD228D8}"/>
              </a:ext>
            </a:extLst>
          </p:cNvPr>
          <p:cNvSpPr>
            <a:spLocks noGrp="1" noRot="1" noChangeAspect="1"/>
          </p:cNvSpPr>
          <p:nvPr>
            <p:ph type="sldImg"/>
          </p:nvPr>
        </p:nvSpPr>
        <p:spPr/>
      </p:sp>
    </p:spTree>
    <p:extLst>
      <p:ext uri="{BB962C8B-B14F-4D97-AF65-F5344CB8AC3E}">
        <p14:creationId xmlns:p14="http://schemas.microsoft.com/office/powerpoint/2010/main" val="1535820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dirty="0"/>
          </a:p>
        </p:txBody>
      </p:sp>
    </p:spTree>
    <p:extLst>
      <p:ext uri="{BB962C8B-B14F-4D97-AF65-F5344CB8AC3E}">
        <p14:creationId xmlns:p14="http://schemas.microsoft.com/office/powerpoint/2010/main" val="29864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companies address specific business needs: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a:solidFill>
                  <a:schemeClr val="tx1"/>
                </a:solidFill>
                <a:effectLst/>
                <a:latin typeface="+mn-lt"/>
                <a:ea typeface="+mn-ea"/>
                <a:cs typeface="+mn-cs"/>
              </a:rPr>
              <a:t>Empower IT to transform the workplace </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Windows 10 and Office 365—kept up to date, with cloud-connected management powered by </a:t>
            </a:r>
            <a:r>
              <a:rPr lang="en-US" err="1"/>
              <a:t>ConfigMgr</a:t>
            </a:r>
            <a:r>
              <a:rPr lang="en-US"/>
              <a:t> and Intune—provides the </a:t>
            </a:r>
            <a:r>
              <a:rPr lang="en-US" b="1"/>
              <a:t>most productive </a:t>
            </a:r>
            <a:r>
              <a:rPr lang="en-US"/>
              <a:t>and </a:t>
            </a:r>
            <a:r>
              <a:rPr lang="en-US" b="1"/>
              <a:t>most secure </a:t>
            </a:r>
            <a:r>
              <a:rPr lang="en-US"/>
              <a:t>computing experience for users while </a:t>
            </a:r>
            <a:r>
              <a:rPr lang="en-US" b="1"/>
              <a:t>lowering total cost of ownership</a:t>
            </a:r>
            <a:r>
              <a:rPr lang="en-US" b="0"/>
              <a:t> and</a:t>
            </a:r>
            <a:r>
              <a:rPr lang="en-US"/>
              <a:t> reducing complexity for IT teams</a:t>
            </a:r>
          </a:p>
          <a:p>
            <a:endParaRPr lang="en-US"/>
          </a:p>
          <a:p>
            <a:r>
              <a:rPr lang="en-US"/>
              <a:t>Designed for all customer types, across all segments, Microsoft 365 is the best way for customers to license the products and services necessary to deliver this experience.</a:t>
            </a:r>
          </a:p>
          <a:p>
            <a:endParaRPr lang="en-US"/>
          </a:p>
          <a:p>
            <a:r>
              <a:rPr lang="en-US"/>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4919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066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Deliver a consistent Windows 10 and Office 365 experience for users across local and virtual workspaces: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New FSLogix technologies make Office 365 much more performant in multi-user virtual environments. (Outlook OST file, OneDrive cache, Windows Search DB and GAL)</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FSLogix Profile Container enables full access to OneDrive, ability to run Outlook in cached mode; </a:t>
            </a:r>
            <a:r>
              <a:rPr lang="en-US" sz="1224" b="0" i="0" u="none" strike="noStrike" kern="1200" dirty="0">
                <a:solidFill>
                  <a:schemeClr val="tx1"/>
                </a:solidFill>
                <a:effectLst/>
                <a:latin typeface="+mn-lt"/>
                <a:ea typeface="+mn-ea"/>
                <a:cs typeface="+mn-cs"/>
              </a:rPr>
              <a:t>dramatically speeds up logon and application launch times</a:t>
            </a:r>
            <a:endParaRPr lang="en-US" sz="1224" kern="1200" dirty="0">
              <a:solidFill>
                <a:schemeClr val="tx1"/>
              </a:solidFill>
              <a:effectLst/>
              <a:latin typeface="+mn-lt"/>
              <a:ea typeface="+mn-ea"/>
              <a:cs typeface="+mn-cs"/>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24" kern="1200" dirty="0">
                <a:solidFill>
                  <a:schemeClr val="tx1"/>
                </a:solidFill>
                <a:effectLst/>
                <a:latin typeface="+mn-lt"/>
                <a:ea typeface="+mn-ea"/>
                <a:cs typeface="+mn-cs"/>
              </a:rPr>
              <a:t>Office 365 optimized for multi-session virtualization deployments </a:t>
            </a:r>
          </a:p>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880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8123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645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A8CFED2-48E5-445F-87CB-3FD244D199F6}"/>
              </a:ext>
            </a:extLst>
          </p:cNvPr>
          <p:cNvSpPr txBox="1"/>
          <p:nvPr/>
        </p:nvSpPr>
        <p:spPr>
          <a:xfrm>
            <a:off x="4673600" y="786289"/>
            <a:ext cx="4206240" cy="281616"/>
          </a:xfrm>
          <a:prstGeom prst="rect">
            <a:avLst/>
          </a:prstGeom>
          <a:noFill/>
        </p:spPr>
        <p:txBody>
          <a:bodyPr wrap="square" lIns="0" tIns="0" rIns="0" bIns="0" rtlCol="0" anchor="t">
            <a:spAutoFit/>
          </a:bodyPr>
          <a:lstStyle/>
          <a:p>
            <a:pPr marL="0" marR="0" lvl="0" indent="0" algn="l" defTabSz="95040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dirty="0">
                <a:ln>
                  <a:noFill/>
                </a:ln>
                <a:solidFill>
                  <a:srgbClr val="FFFFFF"/>
                </a:solidFill>
                <a:effectLst/>
                <a:uLnTx/>
                <a:uFillTx/>
                <a:latin typeface="Segoe UI"/>
                <a:ea typeface="+mn-ea"/>
                <a:cs typeface="+mn-cs"/>
              </a:rPr>
              <a:t>“The tools to do more and stay secure.”</a:t>
            </a:r>
          </a:p>
        </p:txBody>
      </p:sp>
      <p:sp>
        <p:nvSpPr>
          <p:cNvPr id="7" name="TextBox 6">
            <a:extLst>
              <a:ext uri="{FF2B5EF4-FFF2-40B4-BE49-F238E27FC236}">
                <a16:creationId xmlns:a16="http://schemas.microsoft.com/office/drawing/2014/main" id="{1A7042A6-CE5F-4671-9DE4-2BBBE76FFB99}"/>
              </a:ext>
            </a:extLst>
          </p:cNvPr>
          <p:cNvSpPr txBox="1"/>
          <p:nvPr/>
        </p:nvSpPr>
        <p:spPr>
          <a:xfrm>
            <a:off x="6278202" y="2503953"/>
            <a:ext cx="2918129" cy="4118522"/>
          </a:xfrm>
          <a:prstGeom prst="rect">
            <a:avLst/>
          </a:prstGeom>
          <a:solidFill>
            <a:schemeClr val="bg1">
              <a:lumMod val="95000"/>
            </a:schemeClr>
          </a:solidFill>
        </p:spPr>
        <p:txBody>
          <a:bodyPr wrap="square" lIns="93177" tIns="46589" rIns="93177" bIns="46589" rtlCol="0">
            <a:noAutofit/>
          </a:bodyPr>
          <a:lstStyle/>
          <a:p>
            <a:pPr marL="0" marR="0" lvl="0" indent="0" algn="l" defTabSz="950409" rtl="0" eaLnBrk="1" fontAlgn="auto" latinLnBrk="0" hangingPunct="1">
              <a:lnSpc>
                <a:spcPct val="100000"/>
              </a:lnSpc>
              <a:spcBef>
                <a:spcPts val="0"/>
              </a:spcBef>
              <a:spcAft>
                <a:spcPts val="1223"/>
              </a:spcAft>
              <a:buClrTx/>
              <a:buSzTx/>
              <a:buFontTx/>
              <a:buNone/>
              <a:tabLst/>
              <a:defRPr/>
            </a:pPr>
            <a:r>
              <a:rPr kumimoji="0" lang="en-US" sz="1600" b="0" i="0" u="none" strike="noStrike" kern="1200" cap="none" spc="-51" normalizeH="0" baseline="0" noProof="0" dirty="0">
                <a:ln>
                  <a:noFill/>
                </a:ln>
                <a:solidFill>
                  <a:srgbClr val="000000"/>
                </a:solidFill>
                <a:effectLst/>
                <a:uLnTx/>
                <a:uFillTx/>
                <a:latin typeface="Segoe UI Semibold"/>
                <a:ea typeface="+mn-ea"/>
                <a:cs typeface="+mn-cs"/>
              </a:rPr>
              <a:t>Key points to land</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loves IT</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Windows 10 is the platform for today:</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to solve these challenges for IT</a:t>
            </a:r>
          </a:p>
          <a:p>
            <a:pPr marL="824620" marR="0" lvl="1" indent="-349415" algn="l" defTabSz="950409" rtl="0" eaLnBrk="1" fontAlgn="auto" latinLnBrk="0" hangingPunct="1">
              <a:lnSpc>
                <a:spcPct val="100000"/>
              </a:lnSpc>
              <a:spcBef>
                <a:spcPts val="0"/>
              </a:spcBef>
              <a:spcAft>
                <a:spcPts val="1223"/>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Built for the next digital revolution</a:t>
            </a:r>
          </a:p>
          <a:p>
            <a:pPr marL="349415" marR="0" lvl="0" indent="-349415" algn="l" defTabSz="950409" rtl="0" eaLnBrk="1" fontAlgn="auto" latinLnBrk="0" hangingPunct="1">
              <a:lnSpc>
                <a:spcPct val="100000"/>
              </a:lnSpc>
              <a:spcBef>
                <a:spcPts val="0"/>
              </a:spcBef>
              <a:spcAft>
                <a:spcPts val="1223"/>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867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48632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226548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9188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96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1192982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419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73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394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5435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2033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128766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323001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164487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70" y="419673"/>
            <a:ext cx="11503738" cy="565091"/>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82513"/>
          </a:xfrm>
        </p:spPr>
        <p:txBody>
          <a:bodyPr wrap="square">
            <a:spAutoFit/>
          </a:bodyPr>
          <a:lstStyle>
            <a:lvl1pPr marL="0" indent="0">
              <a:buNone/>
              <a:defRPr sz="1836" spc="-31" baseline="0">
                <a:solidFill>
                  <a:schemeClr val="tx1"/>
                </a:solidFill>
                <a:latin typeface="+mn-lt"/>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909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428390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89D6-2C1F-4C7C-9353-DE1D753CF30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97E0E1C-00EF-408A-8137-C3165370D83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0F396-F31A-4BCE-905C-4129B3F25AF3}"/>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023B4718-98BB-47B1-8612-84C84F542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C43F0-F167-4CE9-AC2C-9D2B20E362E1}"/>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5029898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E5D0-431B-4FF1-92F5-49744D9E90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4EFA9-8FCC-4313-BC41-CFE684377B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69D4B-51F2-4243-96C2-B01C6EE7D007}"/>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F381C379-4626-4BEB-907A-6CE682420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75BD6-0768-4E2C-8382-C78CA423C6D7}"/>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4656753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3D27-76F5-4530-AD56-C9C953E6E11E}"/>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A2088A22-DF15-4BE8-A42C-BD9DB278DF5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33FA8C-BC49-4252-979B-0E37C715A049}"/>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FC640845-103A-42CC-A881-4A9E43F3E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D0B98-3426-4849-814F-1A04765410DA}"/>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174722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A7AB-B139-433B-A0AB-7EFB5946F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862A1-8E51-4D30-957E-1A7DE50D51D7}"/>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2CE02D-1F35-41D4-9A7D-059E9F73E9C0}"/>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FD569-E9ED-412D-A4C6-7C8A57B3065C}"/>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6" name="Footer Placeholder 5">
            <a:extLst>
              <a:ext uri="{FF2B5EF4-FFF2-40B4-BE49-F238E27FC236}">
                <a16:creationId xmlns:a16="http://schemas.microsoft.com/office/drawing/2014/main" id="{6EB868EA-AD8F-4F0E-8B3D-AD522BB67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F5E51-82A8-4C5F-A16F-235B2BCF5FE5}"/>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3640696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EC86-670B-4C2C-AEF5-B156D1CBD2DC}"/>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22641-6B3E-4B8F-AE8D-7CDA05CC093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8801BD97-EC13-49E3-A84F-508B73F0F593}"/>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D2894E-8339-42D0-B560-401C64A8D6F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7022BBE-490F-4707-A43F-E63FBBF9C7F7}"/>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F82DA9-B998-46BD-B516-C2C466B22E47}"/>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8" name="Footer Placeholder 7">
            <a:extLst>
              <a:ext uri="{FF2B5EF4-FFF2-40B4-BE49-F238E27FC236}">
                <a16:creationId xmlns:a16="http://schemas.microsoft.com/office/drawing/2014/main" id="{9EAF8E7F-54DF-4A3A-92B9-7E97B8715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D0F62-020F-4F95-A1F8-913B1A28D039}"/>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206382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8492-9752-452C-AB98-025E846758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07DF6F-E737-488D-B3E7-9D90F9008AD1}"/>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4" name="Footer Placeholder 3">
            <a:extLst>
              <a:ext uri="{FF2B5EF4-FFF2-40B4-BE49-F238E27FC236}">
                <a16:creationId xmlns:a16="http://schemas.microsoft.com/office/drawing/2014/main" id="{7FD0B333-7859-480C-8AAD-01A4A09EB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F4B4A2-1DD1-496A-9643-32320DC670D2}"/>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4093953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1A95B-33D6-43AB-9A45-9785FD2D2D24}"/>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3" name="Footer Placeholder 2">
            <a:extLst>
              <a:ext uri="{FF2B5EF4-FFF2-40B4-BE49-F238E27FC236}">
                <a16:creationId xmlns:a16="http://schemas.microsoft.com/office/drawing/2014/main" id="{40938DF4-24FF-47F4-AFBB-FC6BB3233E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EBD6AC-1BE1-47E6-90D7-85FD3FF29D8C}"/>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451400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95AE-3B68-4067-AAF8-C997124E36D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1962A7C-DE96-46D8-928B-8F6F6911C08E}"/>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B9D22C-E04A-46A5-81AA-64C8C291285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8C0A4BC-3036-4F49-A01F-F3F825819D88}"/>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6" name="Footer Placeholder 5">
            <a:extLst>
              <a:ext uri="{FF2B5EF4-FFF2-40B4-BE49-F238E27FC236}">
                <a16:creationId xmlns:a16="http://schemas.microsoft.com/office/drawing/2014/main" id="{1552C65F-F18E-4D9F-898E-BD321F99B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24E25-FC70-4B73-8F64-D08A8399C5A7}"/>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28095357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F4B1-75C7-4719-B472-A9DBCE3E44B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54E5DD34-DCA2-404F-B4C9-E86398CEC8B4}"/>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B3DDBA3-399E-41A5-975A-59E9988082A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DE82AA4-F07F-4D1B-B113-1ED074A67728}"/>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6" name="Footer Placeholder 5">
            <a:extLst>
              <a:ext uri="{FF2B5EF4-FFF2-40B4-BE49-F238E27FC236}">
                <a16:creationId xmlns:a16="http://schemas.microsoft.com/office/drawing/2014/main" id="{23F5E94D-A8E8-48EB-ADD3-4BC06F401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B9E1D-F77B-482F-891A-4832BD7213CD}"/>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5711267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1319-CD58-4C43-B090-CFE215C094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8DA8FE-28BE-4298-BAA7-0FD2C585CE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95202-143A-46F9-BD36-D0E6D2EB207B}"/>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2B1C82DB-E6FA-4DEA-B367-D0C74DE77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097D6-CC54-45D4-A096-8B2241B38F66}"/>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31021979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17BAB-5BDE-469E-AC20-C7FBC4BCF06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7F7706-D305-44EA-884A-A7460B27A503}"/>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8CC61-208D-4D50-A834-34CE1162660A}"/>
              </a:ext>
            </a:extLst>
          </p:cNvPr>
          <p:cNvSpPr>
            <a:spLocks noGrp="1"/>
          </p:cNvSpPr>
          <p:nvPr>
            <p:ph type="dt" sz="half" idx="10"/>
          </p:nvPr>
        </p:nvSpPr>
        <p:spPr/>
        <p:txBody>
          <a:body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F4400F17-A131-42FE-921A-E74428ADD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04476-38F9-40B9-A0E2-DDB62A60FF5F}"/>
              </a:ext>
            </a:extLst>
          </p:cNvPr>
          <p:cNvSpPr>
            <a:spLocks noGrp="1"/>
          </p:cNvSpPr>
          <p:nvPr>
            <p:ph type="sldNum" sz="quarter" idx="12"/>
          </p:nvPr>
        </p:nvSpPr>
        <p:spPr/>
        <p:txBody>
          <a:bodyPr/>
          <a:lstStyle/>
          <a:p>
            <a:fld id="{D9B3824E-3AF5-402C-B47E-F31F03329058}" type="slidenum">
              <a:rPr lang="en-US" smtClean="0"/>
              <a:t>‹#›</a:t>
            </a:fld>
            <a:endParaRPr lang="en-US"/>
          </a:p>
        </p:txBody>
      </p:sp>
    </p:spTree>
    <p:extLst>
      <p:ext uri="{BB962C8B-B14F-4D97-AF65-F5344CB8AC3E}">
        <p14:creationId xmlns:p14="http://schemas.microsoft.com/office/powerpoint/2010/main" val="19640382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283116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85906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32736" y="2168303"/>
            <a:ext cx="10571004" cy="1468849"/>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865472" y="3916934"/>
            <a:ext cx="8705531" cy="1748631"/>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967892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394718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621824" y="1608741"/>
            <a:ext cx="5409867" cy="4616387"/>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6404783" y="1608741"/>
            <a:ext cx="5409867" cy="4616387"/>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84457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450793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5904" y="2137216"/>
            <a:ext cx="739970" cy="739865"/>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2"/>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4"/>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2"/>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17" name="bk object 17"/>
          <p:cNvSpPr/>
          <p:nvPr/>
        </p:nvSpPr>
        <p:spPr>
          <a:xfrm>
            <a:off x="495904" y="2137216"/>
            <a:ext cx="739970" cy="739865"/>
          </a:xfrm>
          <a:custGeom>
            <a:avLst/>
            <a:gdLst/>
            <a:ahLst/>
            <a:cxnLst/>
            <a:rect l="l" t="t" r="r" b="b"/>
            <a:pathLst>
              <a:path w="725424" h="725424">
                <a:moveTo>
                  <a:pt x="0" y="362712"/>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2"/>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4"/>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2"/>
                </a:lnTo>
                <a:close/>
              </a:path>
            </a:pathLst>
          </a:custGeom>
          <a:ln w="6096">
            <a:solidFill>
              <a:srgbClr val="0078D6"/>
            </a:solidFill>
          </a:ln>
        </p:spPr>
        <p:txBody>
          <a:bodyPr wrap="square" lIns="0" tIns="0" rIns="0" bIns="0" rtlCol="0">
            <a:noAutofit/>
          </a:bodyPr>
          <a:lstStyle/>
          <a:p>
            <a:endParaRPr sz="1873" dirty="0"/>
          </a:p>
        </p:txBody>
      </p:sp>
      <p:sp>
        <p:nvSpPr>
          <p:cNvPr id="18" name="bk object 18"/>
          <p:cNvSpPr/>
          <p:nvPr/>
        </p:nvSpPr>
        <p:spPr>
          <a:xfrm>
            <a:off x="495904" y="3152200"/>
            <a:ext cx="739970" cy="739864"/>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2"/>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3"/>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2"/>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19" name="bk object 19"/>
          <p:cNvSpPr/>
          <p:nvPr/>
        </p:nvSpPr>
        <p:spPr>
          <a:xfrm>
            <a:off x="495904" y="3152200"/>
            <a:ext cx="739970" cy="739864"/>
          </a:xfrm>
          <a:custGeom>
            <a:avLst/>
            <a:gdLst/>
            <a:ahLst/>
            <a:cxnLst/>
            <a:rect l="l" t="t" r="r" b="b"/>
            <a:pathLst>
              <a:path w="725424" h="725424">
                <a:moveTo>
                  <a:pt x="0" y="362712"/>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2"/>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3"/>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2"/>
                </a:lnTo>
                <a:close/>
              </a:path>
            </a:pathLst>
          </a:custGeom>
          <a:ln w="6096">
            <a:solidFill>
              <a:srgbClr val="0078D6"/>
            </a:solidFill>
          </a:ln>
        </p:spPr>
        <p:txBody>
          <a:bodyPr wrap="square" lIns="0" tIns="0" rIns="0" bIns="0" rtlCol="0">
            <a:noAutofit/>
          </a:bodyPr>
          <a:lstStyle/>
          <a:p>
            <a:endParaRPr sz="1873" dirty="0"/>
          </a:p>
        </p:txBody>
      </p:sp>
      <p:sp>
        <p:nvSpPr>
          <p:cNvPr id="20" name="bk object 20"/>
          <p:cNvSpPr/>
          <p:nvPr/>
        </p:nvSpPr>
        <p:spPr>
          <a:xfrm>
            <a:off x="495904" y="4168736"/>
            <a:ext cx="739970" cy="739865"/>
          </a:xfrm>
          <a:custGeom>
            <a:avLst/>
            <a:gdLst/>
            <a:ahLst/>
            <a:cxnLst/>
            <a:rect l="l" t="t" r="r" b="b"/>
            <a:pathLst>
              <a:path w="725424" h="725424">
                <a:moveTo>
                  <a:pt x="362712" y="0"/>
                </a:moveTo>
                <a:lnTo>
                  <a:pt x="303879" y="4748"/>
                </a:lnTo>
                <a:lnTo>
                  <a:pt x="248068" y="18495"/>
                </a:lnTo>
                <a:lnTo>
                  <a:pt x="196026" y="40493"/>
                </a:lnTo>
                <a:lnTo>
                  <a:pt x="148500" y="69994"/>
                </a:lnTo>
                <a:lnTo>
                  <a:pt x="106237" y="106251"/>
                </a:lnTo>
                <a:lnTo>
                  <a:pt x="69983" y="148516"/>
                </a:lnTo>
                <a:lnTo>
                  <a:pt x="40485" y="196043"/>
                </a:lnTo>
                <a:lnTo>
                  <a:pt x="18491" y="248082"/>
                </a:lnTo>
                <a:lnTo>
                  <a:pt x="4747" y="303888"/>
                </a:lnTo>
                <a:lnTo>
                  <a:pt x="0" y="362711"/>
                </a:lnTo>
                <a:lnTo>
                  <a:pt x="1202" y="392454"/>
                </a:lnTo>
                <a:lnTo>
                  <a:pt x="10541" y="449862"/>
                </a:lnTo>
                <a:lnTo>
                  <a:pt x="28504" y="503878"/>
                </a:lnTo>
                <a:lnTo>
                  <a:pt x="54343" y="553754"/>
                </a:lnTo>
                <a:lnTo>
                  <a:pt x="87312" y="598744"/>
                </a:lnTo>
                <a:lnTo>
                  <a:pt x="126664" y="638098"/>
                </a:lnTo>
                <a:lnTo>
                  <a:pt x="171652" y="671071"/>
                </a:lnTo>
                <a:lnTo>
                  <a:pt x="221529" y="696914"/>
                </a:lnTo>
                <a:lnTo>
                  <a:pt x="275549" y="714880"/>
                </a:lnTo>
                <a:lnTo>
                  <a:pt x="332964" y="724221"/>
                </a:lnTo>
                <a:lnTo>
                  <a:pt x="362712" y="725423"/>
                </a:lnTo>
                <a:lnTo>
                  <a:pt x="392459" y="724221"/>
                </a:lnTo>
                <a:lnTo>
                  <a:pt x="449874" y="714880"/>
                </a:lnTo>
                <a:lnTo>
                  <a:pt x="503894" y="696914"/>
                </a:lnTo>
                <a:lnTo>
                  <a:pt x="553771" y="671071"/>
                </a:lnTo>
                <a:lnTo>
                  <a:pt x="598759" y="638098"/>
                </a:lnTo>
                <a:lnTo>
                  <a:pt x="638111" y="598744"/>
                </a:lnTo>
                <a:lnTo>
                  <a:pt x="671080" y="553754"/>
                </a:lnTo>
                <a:lnTo>
                  <a:pt x="696919" y="503878"/>
                </a:lnTo>
                <a:lnTo>
                  <a:pt x="714882" y="449862"/>
                </a:lnTo>
                <a:lnTo>
                  <a:pt x="724221" y="392454"/>
                </a:lnTo>
                <a:lnTo>
                  <a:pt x="725424" y="362711"/>
                </a:lnTo>
                <a:lnTo>
                  <a:pt x="724221" y="332969"/>
                </a:lnTo>
                <a:lnTo>
                  <a:pt x="714882" y="275561"/>
                </a:lnTo>
                <a:lnTo>
                  <a:pt x="696919" y="221545"/>
                </a:lnTo>
                <a:lnTo>
                  <a:pt x="671080" y="171669"/>
                </a:lnTo>
                <a:lnTo>
                  <a:pt x="638111" y="126679"/>
                </a:lnTo>
                <a:lnTo>
                  <a:pt x="598759" y="87325"/>
                </a:lnTo>
                <a:lnTo>
                  <a:pt x="553771" y="54352"/>
                </a:lnTo>
                <a:lnTo>
                  <a:pt x="503894" y="28509"/>
                </a:lnTo>
                <a:lnTo>
                  <a:pt x="449874" y="10543"/>
                </a:lnTo>
                <a:lnTo>
                  <a:pt x="392459" y="1202"/>
                </a:lnTo>
                <a:lnTo>
                  <a:pt x="362712" y="0"/>
                </a:lnTo>
                <a:close/>
              </a:path>
            </a:pathLst>
          </a:custGeom>
          <a:solidFill>
            <a:srgbClr val="F1F1F1"/>
          </a:solidFill>
        </p:spPr>
        <p:txBody>
          <a:bodyPr wrap="square" lIns="0" tIns="0" rIns="0" bIns="0" rtlCol="0">
            <a:noAutofit/>
          </a:bodyPr>
          <a:lstStyle/>
          <a:p>
            <a:endParaRPr sz="1873" dirty="0"/>
          </a:p>
        </p:txBody>
      </p:sp>
      <p:sp>
        <p:nvSpPr>
          <p:cNvPr id="21" name="bk object 21"/>
          <p:cNvSpPr/>
          <p:nvPr/>
        </p:nvSpPr>
        <p:spPr>
          <a:xfrm>
            <a:off x="495904" y="4168736"/>
            <a:ext cx="739970" cy="739865"/>
          </a:xfrm>
          <a:custGeom>
            <a:avLst/>
            <a:gdLst/>
            <a:ahLst/>
            <a:cxnLst/>
            <a:rect l="l" t="t" r="r" b="b"/>
            <a:pathLst>
              <a:path w="725424" h="725424">
                <a:moveTo>
                  <a:pt x="0" y="362711"/>
                </a:moveTo>
                <a:lnTo>
                  <a:pt x="4747" y="303888"/>
                </a:lnTo>
                <a:lnTo>
                  <a:pt x="18491" y="248082"/>
                </a:lnTo>
                <a:lnTo>
                  <a:pt x="40485" y="196043"/>
                </a:lnTo>
                <a:lnTo>
                  <a:pt x="69983" y="148516"/>
                </a:lnTo>
                <a:lnTo>
                  <a:pt x="106237" y="106251"/>
                </a:lnTo>
                <a:lnTo>
                  <a:pt x="148500" y="69994"/>
                </a:lnTo>
                <a:lnTo>
                  <a:pt x="196026" y="40493"/>
                </a:lnTo>
                <a:lnTo>
                  <a:pt x="248068" y="18495"/>
                </a:lnTo>
                <a:lnTo>
                  <a:pt x="303879" y="4748"/>
                </a:lnTo>
                <a:lnTo>
                  <a:pt x="362712" y="0"/>
                </a:lnTo>
                <a:lnTo>
                  <a:pt x="392459" y="1202"/>
                </a:lnTo>
                <a:lnTo>
                  <a:pt x="449874" y="10543"/>
                </a:lnTo>
                <a:lnTo>
                  <a:pt x="503894" y="28509"/>
                </a:lnTo>
                <a:lnTo>
                  <a:pt x="553771" y="54352"/>
                </a:lnTo>
                <a:lnTo>
                  <a:pt x="598759" y="87325"/>
                </a:lnTo>
                <a:lnTo>
                  <a:pt x="638111" y="126679"/>
                </a:lnTo>
                <a:lnTo>
                  <a:pt x="671080" y="171669"/>
                </a:lnTo>
                <a:lnTo>
                  <a:pt x="696919" y="221545"/>
                </a:lnTo>
                <a:lnTo>
                  <a:pt x="714882" y="275561"/>
                </a:lnTo>
                <a:lnTo>
                  <a:pt x="724221" y="332969"/>
                </a:lnTo>
                <a:lnTo>
                  <a:pt x="725424" y="362711"/>
                </a:lnTo>
                <a:lnTo>
                  <a:pt x="724221" y="392454"/>
                </a:lnTo>
                <a:lnTo>
                  <a:pt x="714882" y="449862"/>
                </a:lnTo>
                <a:lnTo>
                  <a:pt x="696919" y="503878"/>
                </a:lnTo>
                <a:lnTo>
                  <a:pt x="671080" y="553754"/>
                </a:lnTo>
                <a:lnTo>
                  <a:pt x="638111" y="598744"/>
                </a:lnTo>
                <a:lnTo>
                  <a:pt x="598759" y="638098"/>
                </a:lnTo>
                <a:lnTo>
                  <a:pt x="553771" y="671071"/>
                </a:lnTo>
                <a:lnTo>
                  <a:pt x="503894" y="696914"/>
                </a:lnTo>
                <a:lnTo>
                  <a:pt x="449874" y="714880"/>
                </a:lnTo>
                <a:lnTo>
                  <a:pt x="392459" y="724221"/>
                </a:lnTo>
                <a:lnTo>
                  <a:pt x="362712" y="725423"/>
                </a:lnTo>
                <a:lnTo>
                  <a:pt x="332964" y="724221"/>
                </a:lnTo>
                <a:lnTo>
                  <a:pt x="275549" y="714880"/>
                </a:lnTo>
                <a:lnTo>
                  <a:pt x="221529" y="696914"/>
                </a:lnTo>
                <a:lnTo>
                  <a:pt x="171652" y="671071"/>
                </a:lnTo>
                <a:lnTo>
                  <a:pt x="126664" y="638098"/>
                </a:lnTo>
                <a:lnTo>
                  <a:pt x="87312" y="598744"/>
                </a:lnTo>
                <a:lnTo>
                  <a:pt x="54343" y="553754"/>
                </a:lnTo>
                <a:lnTo>
                  <a:pt x="28504" y="503878"/>
                </a:lnTo>
                <a:lnTo>
                  <a:pt x="10541" y="449862"/>
                </a:lnTo>
                <a:lnTo>
                  <a:pt x="1202" y="392454"/>
                </a:lnTo>
                <a:lnTo>
                  <a:pt x="0" y="362711"/>
                </a:lnTo>
                <a:close/>
              </a:path>
            </a:pathLst>
          </a:custGeom>
          <a:ln w="6096">
            <a:solidFill>
              <a:srgbClr val="0078D6"/>
            </a:solidFill>
          </a:ln>
        </p:spPr>
        <p:txBody>
          <a:bodyPr wrap="square" lIns="0" tIns="0" rIns="0" bIns="0" rtlCol="0">
            <a:noAutofit/>
          </a:bodyPr>
          <a:lstStyle/>
          <a:p>
            <a:endParaRPr sz="1873" dirty="0"/>
          </a:p>
        </p:txBody>
      </p:sp>
      <p:sp>
        <p:nvSpPr>
          <p:cNvPr id="22" name="bk object 22"/>
          <p:cNvSpPr/>
          <p:nvPr/>
        </p:nvSpPr>
        <p:spPr>
          <a:xfrm>
            <a:off x="495904" y="5185275"/>
            <a:ext cx="739970" cy="738311"/>
          </a:xfrm>
          <a:custGeom>
            <a:avLst/>
            <a:gdLst/>
            <a:ahLst/>
            <a:cxnLst/>
            <a:rect l="l" t="t" r="r" b="b"/>
            <a:pathLst>
              <a:path w="725424" h="723900">
                <a:moveTo>
                  <a:pt x="362712" y="0"/>
                </a:moveTo>
                <a:lnTo>
                  <a:pt x="303879" y="4737"/>
                </a:lnTo>
                <a:lnTo>
                  <a:pt x="248068" y="18452"/>
                </a:lnTo>
                <a:lnTo>
                  <a:pt x="196026" y="40400"/>
                </a:lnTo>
                <a:lnTo>
                  <a:pt x="148500" y="69835"/>
                </a:lnTo>
                <a:lnTo>
                  <a:pt x="106237" y="106013"/>
                </a:lnTo>
                <a:lnTo>
                  <a:pt x="69983" y="148187"/>
                </a:lnTo>
                <a:lnTo>
                  <a:pt x="40485" y="195613"/>
                </a:lnTo>
                <a:lnTo>
                  <a:pt x="18491" y="247546"/>
                </a:lnTo>
                <a:lnTo>
                  <a:pt x="4747" y="303240"/>
                </a:lnTo>
                <a:lnTo>
                  <a:pt x="0" y="361950"/>
                </a:lnTo>
                <a:lnTo>
                  <a:pt x="1202" y="391635"/>
                </a:lnTo>
                <a:lnTo>
                  <a:pt x="10541" y="448930"/>
                </a:lnTo>
                <a:lnTo>
                  <a:pt x="28504" y="502836"/>
                </a:lnTo>
                <a:lnTo>
                  <a:pt x="54343" y="552609"/>
                </a:lnTo>
                <a:lnTo>
                  <a:pt x="87312" y="597502"/>
                </a:lnTo>
                <a:lnTo>
                  <a:pt x="126664" y="636771"/>
                </a:lnTo>
                <a:lnTo>
                  <a:pt x="171652" y="669671"/>
                </a:lnTo>
                <a:lnTo>
                  <a:pt x="221529" y="695455"/>
                </a:lnTo>
                <a:lnTo>
                  <a:pt x="275549" y="713380"/>
                </a:lnTo>
                <a:lnTo>
                  <a:pt x="332964" y="722700"/>
                </a:lnTo>
                <a:lnTo>
                  <a:pt x="362712" y="723900"/>
                </a:lnTo>
                <a:lnTo>
                  <a:pt x="392459" y="722700"/>
                </a:lnTo>
                <a:lnTo>
                  <a:pt x="449874" y="713380"/>
                </a:lnTo>
                <a:lnTo>
                  <a:pt x="503894" y="695455"/>
                </a:lnTo>
                <a:lnTo>
                  <a:pt x="553771" y="669671"/>
                </a:lnTo>
                <a:lnTo>
                  <a:pt x="598759" y="636771"/>
                </a:lnTo>
                <a:lnTo>
                  <a:pt x="638111" y="597502"/>
                </a:lnTo>
                <a:lnTo>
                  <a:pt x="671080" y="552609"/>
                </a:lnTo>
                <a:lnTo>
                  <a:pt x="696919" y="502836"/>
                </a:lnTo>
                <a:lnTo>
                  <a:pt x="714882" y="448930"/>
                </a:lnTo>
                <a:lnTo>
                  <a:pt x="724221" y="391635"/>
                </a:lnTo>
                <a:lnTo>
                  <a:pt x="725424" y="361950"/>
                </a:lnTo>
                <a:lnTo>
                  <a:pt x="724221" y="332264"/>
                </a:lnTo>
                <a:lnTo>
                  <a:pt x="714882" y="274969"/>
                </a:lnTo>
                <a:lnTo>
                  <a:pt x="696919" y="221063"/>
                </a:lnTo>
                <a:lnTo>
                  <a:pt x="671080" y="171290"/>
                </a:lnTo>
                <a:lnTo>
                  <a:pt x="638111" y="126397"/>
                </a:lnTo>
                <a:lnTo>
                  <a:pt x="598759" y="87128"/>
                </a:lnTo>
                <a:lnTo>
                  <a:pt x="553771" y="54228"/>
                </a:lnTo>
                <a:lnTo>
                  <a:pt x="503894" y="28444"/>
                </a:lnTo>
                <a:lnTo>
                  <a:pt x="449874" y="10519"/>
                </a:lnTo>
                <a:lnTo>
                  <a:pt x="392459" y="1199"/>
                </a:lnTo>
                <a:lnTo>
                  <a:pt x="362712" y="0"/>
                </a:lnTo>
                <a:close/>
              </a:path>
            </a:pathLst>
          </a:custGeom>
          <a:solidFill>
            <a:srgbClr val="F1F1F1"/>
          </a:solidFill>
        </p:spPr>
        <p:txBody>
          <a:bodyPr wrap="square" lIns="0" tIns="0" rIns="0" bIns="0" rtlCol="0">
            <a:noAutofit/>
          </a:bodyPr>
          <a:lstStyle/>
          <a:p>
            <a:endParaRPr sz="1873" dirty="0"/>
          </a:p>
        </p:txBody>
      </p:sp>
      <p:sp>
        <p:nvSpPr>
          <p:cNvPr id="23" name="bk object 23"/>
          <p:cNvSpPr/>
          <p:nvPr/>
        </p:nvSpPr>
        <p:spPr>
          <a:xfrm>
            <a:off x="495904" y="5185275"/>
            <a:ext cx="739970" cy="738311"/>
          </a:xfrm>
          <a:custGeom>
            <a:avLst/>
            <a:gdLst/>
            <a:ahLst/>
            <a:cxnLst/>
            <a:rect l="l" t="t" r="r" b="b"/>
            <a:pathLst>
              <a:path w="725424" h="723900">
                <a:moveTo>
                  <a:pt x="0" y="361950"/>
                </a:moveTo>
                <a:lnTo>
                  <a:pt x="4747" y="303240"/>
                </a:lnTo>
                <a:lnTo>
                  <a:pt x="18491" y="247546"/>
                </a:lnTo>
                <a:lnTo>
                  <a:pt x="40485" y="195613"/>
                </a:lnTo>
                <a:lnTo>
                  <a:pt x="69983" y="148187"/>
                </a:lnTo>
                <a:lnTo>
                  <a:pt x="106237" y="106013"/>
                </a:lnTo>
                <a:lnTo>
                  <a:pt x="148500" y="69835"/>
                </a:lnTo>
                <a:lnTo>
                  <a:pt x="196026" y="40400"/>
                </a:lnTo>
                <a:lnTo>
                  <a:pt x="248068" y="18452"/>
                </a:lnTo>
                <a:lnTo>
                  <a:pt x="303879" y="4737"/>
                </a:lnTo>
                <a:lnTo>
                  <a:pt x="362712" y="0"/>
                </a:lnTo>
                <a:lnTo>
                  <a:pt x="392459" y="1199"/>
                </a:lnTo>
                <a:lnTo>
                  <a:pt x="449874" y="10519"/>
                </a:lnTo>
                <a:lnTo>
                  <a:pt x="503894" y="28444"/>
                </a:lnTo>
                <a:lnTo>
                  <a:pt x="553771" y="54228"/>
                </a:lnTo>
                <a:lnTo>
                  <a:pt x="598759" y="87128"/>
                </a:lnTo>
                <a:lnTo>
                  <a:pt x="638111" y="126397"/>
                </a:lnTo>
                <a:lnTo>
                  <a:pt x="671080" y="171290"/>
                </a:lnTo>
                <a:lnTo>
                  <a:pt x="696919" y="221063"/>
                </a:lnTo>
                <a:lnTo>
                  <a:pt x="714882" y="274969"/>
                </a:lnTo>
                <a:lnTo>
                  <a:pt x="724221" y="332264"/>
                </a:lnTo>
                <a:lnTo>
                  <a:pt x="725424" y="361950"/>
                </a:lnTo>
                <a:lnTo>
                  <a:pt x="724221" y="391635"/>
                </a:lnTo>
                <a:lnTo>
                  <a:pt x="714882" y="448930"/>
                </a:lnTo>
                <a:lnTo>
                  <a:pt x="696919" y="502836"/>
                </a:lnTo>
                <a:lnTo>
                  <a:pt x="671080" y="552609"/>
                </a:lnTo>
                <a:lnTo>
                  <a:pt x="638111" y="597502"/>
                </a:lnTo>
                <a:lnTo>
                  <a:pt x="598759" y="636771"/>
                </a:lnTo>
                <a:lnTo>
                  <a:pt x="553771" y="669671"/>
                </a:lnTo>
                <a:lnTo>
                  <a:pt x="503894" y="695455"/>
                </a:lnTo>
                <a:lnTo>
                  <a:pt x="449874" y="713380"/>
                </a:lnTo>
                <a:lnTo>
                  <a:pt x="392459" y="722700"/>
                </a:lnTo>
                <a:lnTo>
                  <a:pt x="362712" y="723900"/>
                </a:lnTo>
                <a:lnTo>
                  <a:pt x="332964" y="722700"/>
                </a:lnTo>
                <a:lnTo>
                  <a:pt x="275549" y="713380"/>
                </a:lnTo>
                <a:lnTo>
                  <a:pt x="221529" y="695455"/>
                </a:lnTo>
                <a:lnTo>
                  <a:pt x="171652" y="669671"/>
                </a:lnTo>
                <a:lnTo>
                  <a:pt x="126664" y="636771"/>
                </a:lnTo>
                <a:lnTo>
                  <a:pt x="87312" y="597502"/>
                </a:lnTo>
                <a:lnTo>
                  <a:pt x="54343" y="552609"/>
                </a:lnTo>
                <a:lnTo>
                  <a:pt x="28504" y="502836"/>
                </a:lnTo>
                <a:lnTo>
                  <a:pt x="10541" y="448930"/>
                </a:lnTo>
                <a:lnTo>
                  <a:pt x="1202" y="391635"/>
                </a:lnTo>
                <a:lnTo>
                  <a:pt x="0" y="361950"/>
                </a:lnTo>
                <a:close/>
              </a:path>
            </a:pathLst>
          </a:custGeom>
          <a:ln w="6096">
            <a:solidFill>
              <a:srgbClr val="0078D6"/>
            </a:solidFill>
          </a:ln>
        </p:spPr>
        <p:txBody>
          <a:bodyPr wrap="square" lIns="0" tIns="0" rIns="0" bIns="0" rtlCol="0">
            <a:noAutofit/>
          </a:bodyPr>
          <a:lstStyle/>
          <a:p>
            <a:endParaRPr sz="1873" dirty="0"/>
          </a:p>
        </p:txBody>
      </p:sp>
      <p:sp>
        <p:nvSpPr>
          <p:cNvPr id="24" name="bk object 24"/>
          <p:cNvSpPr/>
          <p:nvPr/>
        </p:nvSpPr>
        <p:spPr>
          <a:xfrm>
            <a:off x="437777" y="452701"/>
            <a:ext cx="5553018" cy="541299"/>
          </a:xfrm>
          <a:prstGeom prst="rect">
            <a:avLst/>
          </a:prstGeom>
          <a:blipFill>
            <a:blip r:embed="rId2" cstate="print"/>
            <a:stretch>
              <a:fillRect/>
            </a:stretch>
          </a:blipFill>
        </p:spPr>
        <p:txBody>
          <a:bodyPr wrap="square" lIns="0" tIns="0" rIns="0" bIns="0" rtlCol="0">
            <a:noAutofit/>
          </a:bodyPr>
          <a:lstStyle/>
          <a:p>
            <a:endParaRPr sz="1873"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799298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838832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230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4711" cy="6994525"/>
          </a:xfrm>
          <a:prstGeom prst="rect">
            <a:avLst/>
          </a:prstGeom>
        </p:spPr>
      </p:pic>
      <p:sp>
        <p:nvSpPr>
          <p:cNvPr id="12" name="Rectangle 11"/>
          <p:cNvSpPr/>
          <p:nvPr userDrawn="1"/>
        </p:nvSpPr>
        <p:spPr bwMode="auto">
          <a:xfrm>
            <a:off x="273050" y="2125661"/>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6702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7139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39664" y="0"/>
            <a:ext cx="6995047" cy="6994525"/>
          </a:xfrm>
          <a:prstGeom prst="rect">
            <a:avLst/>
          </a:prstGeom>
        </p:spPr>
      </p:pic>
    </p:spTree>
    <p:extLst>
      <p:ext uri="{BB962C8B-B14F-4D97-AF65-F5344CB8AC3E}">
        <p14:creationId xmlns:p14="http://schemas.microsoft.com/office/powerpoint/2010/main" val="447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2302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6878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0570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5684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9450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708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477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33619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690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6162552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047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93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163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01288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51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70497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205836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66099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52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891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82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631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971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11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077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478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17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00626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0698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78874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36830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61188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1530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267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57577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639139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72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748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501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69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315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61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9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21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886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7626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3741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9895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09828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7974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19475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2474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0305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562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03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691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256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3268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5806323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9580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25163257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9181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23978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6115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4604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8238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31050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591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image" Target="../media/image16.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theme" Target="../theme/theme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image" Target="../media/image16.emf"/><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3701" y="1125600"/>
            <a:ext cx="12009074" cy="1259422"/>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33777" y="2318814"/>
            <a:ext cx="10768918" cy="2701169"/>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4228402" y="6504908"/>
            <a:ext cx="3979671" cy="349726"/>
          </a:xfrm>
          <a:prstGeom prst="rect">
            <a:avLst/>
          </a:prstGeom>
        </p:spPr>
        <p:txBody>
          <a:bodyPr wrap="square" lIns="0" tIns="0" rIns="0" bIns="0">
            <a:no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21824" y="6504908"/>
            <a:ext cx="2860389" cy="349726"/>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3/31/2020</a:t>
            </a:fld>
            <a:endParaRPr lang="en-US" dirty="0"/>
          </a:p>
        </p:txBody>
      </p:sp>
      <p:sp>
        <p:nvSpPr>
          <p:cNvPr id="6" name="Holder 6"/>
          <p:cNvSpPr>
            <a:spLocks noGrp="1"/>
          </p:cNvSpPr>
          <p:nvPr>
            <p:ph type="sldNum" sz="quarter" idx="7"/>
          </p:nvPr>
        </p:nvSpPr>
        <p:spPr>
          <a:xfrm>
            <a:off x="8954262" y="6504908"/>
            <a:ext cx="2860389" cy="349726"/>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8343356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286552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hf sldNum="0" hdr="0" ft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3557328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0488831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CD21B-C9AB-4B9D-99A7-880778BBA14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87A7CB-0456-41C9-86A7-E8E2F050C37F}"/>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04BCB-95B2-4661-85C5-587B8A84873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C89DD0A-351F-4A53-8D33-307C2C8C2BD5}" type="datetimeFigureOut">
              <a:rPr lang="en-US" smtClean="0"/>
              <a:t>3/31/2020</a:t>
            </a:fld>
            <a:endParaRPr lang="en-US"/>
          </a:p>
        </p:txBody>
      </p:sp>
      <p:sp>
        <p:nvSpPr>
          <p:cNvPr id="5" name="Footer Placeholder 4">
            <a:extLst>
              <a:ext uri="{FF2B5EF4-FFF2-40B4-BE49-F238E27FC236}">
                <a16:creationId xmlns:a16="http://schemas.microsoft.com/office/drawing/2014/main" id="{4C4DC401-D7C8-4CFE-BCAB-F11D569DE2E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842302-E619-420F-A837-78DD931704D0}"/>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9B3824E-3AF5-402C-B47E-F31F03329058}" type="slidenum">
              <a:rPr lang="en-US" smtClean="0"/>
              <a:t>‹#›</a:t>
            </a:fld>
            <a:endParaRPr lang="en-US"/>
          </a:p>
        </p:txBody>
      </p:sp>
    </p:spTree>
    <p:extLst>
      <p:ext uri="{BB962C8B-B14F-4D97-AF65-F5344CB8AC3E}">
        <p14:creationId xmlns:p14="http://schemas.microsoft.com/office/powerpoint/2010/main" val="140820899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ppAssure/" TargetMode="External"/><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15.xml"/><Relationship Id="rId1" Type="http://schemas.openxmlformats.org/officeDocument/2006/relationships/slideLayout" Target="../slideLayouts/slideLayout112.xml"/><Relationship Id="rId4" Type="http://schemas.openxmlformats.org/officeDocument/2006/relationships/hyperlink" Target="https://azure.microsoft.com/en-us/reservation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18.xml"/><Relationship Id="rId16" Type="http://schemas.openxmlformats.org/officeDocument/2006/relationships/image" Target="../media/image85.png"/><Relationship Id="rId20" Type="http://schemas.openxmlformats.org/officeDocument/2006/relationships/image" Target="../media/image89.svg"/><Relationship Id="rId1" Type="http://schemas.openxmlformats.org/officeDocument/2006/relationships/slideLayout" Target="../slideLayouts/slideLayout5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19" Type="http://schemas.openxmlformats.org/officeDocument/2006/relationships/image" Target="../media/image88.png"/><Relationship Id="rId4" Type="http://schemas.microsoft.com/office/2007/relationships/hdphoto" Target="../media/hdphoto1.wdp"/><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88.xml"/><Relationship Id="rId4" Type="http://schemas.openxmlformats.org/officeDocument/2006/relationships/image" Target="../media/image93.svg"/></Relationships>
</file>

<file path=ppt/slides/_rels/slide2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74.png"/><Relationship Id="rId26" Type="http://schemas.openxmlformats.org/officeDocument/2006/relationships/image" Target="../media/image102.png"/><Relationship Id="rId3" Type="http://schemas.openxmlformats.org/officeDocument/2006/relationships/image" Target="../media/image73.png"/><Relationship Id="rId21" Type="http://schemas.openxmlformats.org/officeDocument/2006/relationships/image" Target="../media/image97.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75.png"/><Relationship Id="rId25" Type="http://schemas.openxmlformats.org/officeDocument/2006/relationships/image" Target="../media/image101.png"/><Relationship Id="rId2" Type="http://schemas.openxmlformats.org/officeDocument/2006/relationships/notesSlide" Target="../notesSlides/notesSlide22.xml"/><Relationship Id="rId16" Type="http://schemas.openxmlformats.org/officeDocument/2006/relationships/image" Target="../media/image81.png"/><Relationship Id="rId20" Type="http://schemas.openxmlformats.org/officeDocument/2006/relationships/image" Target="../media/image77.png"/><Relationship Id="rId29" Type="http://schemas.openxmlformats.org/officeDocument/2006/relationships/image" Target="../media/image105.png"/><Relationship Id="rId1" Type="http://schemas.openxmlformats.org/officeDocument/2006/relationships/slideLayout" Target="../slideLayouts/slideLayout88.xml"/><Relationship Id="rId6" Type="http://schemas.openxmlformats.org/officeDocument/2006/relationships/image" Target="../media/image83.png"/><Relationship Id="rId11" Type="http://schemas.openxmlformats.org/officeDocument/2006/relationships/image" Target="../media/image95.png"/><Relationship Id="rId24" Type="http://schemas.openxmlformats.org/officeDocument/2006/relationships/image" Target="../media/image100.png"/><Relationship Id="rId5" Type="http://schemas.openxmlformats.org/officeDocument/2006/relationships/image" Target="../media/image76.png"/><Relationship Id="rId15" Type="http://schemas.openxmlformats.org/officeDocument/2006/relationships/image" Target="../media/image80.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7.png"/><Relationship Id="rId19" Type="http://schemas.openxmlformats.org/officeDocument/2006/relationships/image" Target="../media/image82.png"/><Relationship Id="rId4" Type="http://schemas.microsoft.com/office/2007/relationships/hdphoto" Target="../media/hdphoto1.wdp"/><Relationship Id="rId9" Type="http://schemas.openxmlformats.org/officeDocument/2006/relationships/image" Target="../media/image86.png"/><Relationship Id="rId14" Type="http://schemas.openxmlformats.org/officeDocument/2006/relationships/image" Target="../media/image96.png"/><Relationship Id="rId22" Type="http://schemas.openxmlformats.org/officeDocument/2006/relationships/image" Target="../media/image98.png"/><Relationship Id="rId27"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aka.ms/WVDGetStarted" TargetMode="External"/><Relationship Id="rId4" Type="http://schemas.openxmlformats.org/officeDocument/2006/relationships/hyperlink" Target="https://azure.microsoft.com/en-us/services/virtual-desktop/"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xml"/><Relationship Id="rId7" Type="http://schemas.openxmlformats.org/officeDocument/2006/relationships/image" Target="../media/image4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3.png"/><Relationship Id="rId5" Type="http://schemas.openxmlformats.org/officeDocument/2006/relationships/notesSlide" Target="../notesSlides/notesSlide3.xml"/><Relationship Id="rId10" Type="http://schemas.openxmlformats.org/officeDocument/2006/relationships/image" Target="../media/image52.png"/><Relationship Id="rId4" Type="http://schemas.openxmlformats.org/officeDocument/2006/relationships/slideLayout" Target="../slideLayouts/slideLayout88.xml"/><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88.xml"/><Relationship Id="rId5" Type="http://schemas.openxmlformats.org/officeDocument/2006/relationships/image" Target="../media/image56.emf"/><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54%20regions,%20and%20140%20countri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p:txBody>
          <a:bodyPr/>
          <a:lstStyle/>
          <a:p>
            <a:r>
              <a:rPr lang="en-US" sz="4400" dirty="0">
                <a:solidFill>
                  <a:schemeClr val="bg1"/>
                </a:solidFill>
              </a:rPr>
              <a:t>Microsoft Windows </a:t>
            </a:r>
            <a:br>
              <a:rPr lang="en-US" sz="4400" dirty="0">
                <a:solidFill>
                  <a:schemeClr val="bg1"/>
                </a:solidFill>
              </a:rPr>
            </a:br>
            <a:r>
              <a:rPr lang="en-US" sz="4400" dirty="0">
                <a:solidFill>
                  <a:schemeClr val="bg1"/>
                </a:solidFill>
              </a:rPr>
              <a:t>Virtual Desktop </a:t>
            </a:r>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p:txBody>
          <a:bodyPr/>
          <a:lstStyle/>
          <a:p>
            <a:r>
              <a:rPr lang="en-US" dirty="0"/>
              <a:t>The best virtual desktop experience, delivered on Azure</a:t>
            </a:r>
          </a:p>
          <a:p>
            <a:endParaRPr lang="en-US" dirty="0"/>
          </a:p>
        </p:txBody>
      </p:sp>
      <p:sp>
        <p:nvSpPr>
          <p:cNvPr id="2" name="Rectangle 1">
            <a:extLst>
              <a:ext uri="{FF2B5EF4-FFF2-40B4-BE49-F238E27FC236}">
                <a16:creationId xmlns:a16="http://schemas.microsoft.com/office/drawing/2014/main" id="{24EAE567-AACF-4D25-AFC6-3F5CD18C934E}"/>
              </a:ext>
            </a:extLst>
          </p:cNvPr>
          <p:cNvSpPr/>
          <p:nvPr/>
        </p:nvSpPr>
        <p:spPr>
          <a:xfrm>
            <a:off x="6096249" y="3309840"/>
            <a:ext cx="243978" cy="3748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Additional benefits of</a:t>
            </a:r>
            <a:br>
              <a:rPr lang="en-US" dirty="0"/>
            </a:br>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a:ext>
            </a:extLst>
          </a:blip>
          <a:srcRect/>
          <a:stretch/>
        </p:blipFill>
        <p:spPr>
          <a:xfrm>
            <a:off x="6459538" y="0"/>
            <a:ext cx="5976937" cy="6994525"/>
          </a:xfrm>
        </p:spPr>
      </p:pic>
      <p:sp>
        <p:nvSpPr>
          <p:cNvPr id="4" name="Text Placeholder 3">
            <a:extLst>
              <a:ext uri="{FF2B5EF4-FFF2-40B4-BE49-F238E27FC236}">
                <a16:creationId xmlns:a16="http://schemas.microsoft.com/office/drawing/2014/main" id="{F9002DB4-7253-4947-918F-B3D7089F5AC2}"/>
              </a:ext>
            </a:extLst>
          </p:cNvPr>
          <p:cNvSpPr>
            <a:spLocks noGrp="1"/>
          </p:cNvSpPr>
          <p:nvPr>
            <p:ph type="body" sz="quarter" idx="4294967295"/>
          </p:nvPr>
        </p:nvSpPr>
        <p:spPr>
          <a:xfrm>
            <a:off x="434975" y="2501040"/>
            <a:ext cx="5691505" cy="2631490"/>
          </a:xfrm>
        </p:spPr>
        <p:txBody>
          <a:bodyPr/>
          <a:lstStyle/>
          <a:p>
            <a:pPr defTabSz="932114" fontAlgn="base">
              <a:lnSpc>
                <a:spcPct val="100000"/>
              </a:lnSpc>
              <a:spcAft>
                <a:spcPts val="1800"/>
              </a:spcAft>
              <a:buSzTx/>
              <a:defRPr/>
            </a:pPr>
            <a:r>
              <a:rPr lang="en-US" sz="1800" dirty="0">
                <a:latin typeface="+mj-lt"/>
                <a:cs typeface="Segoe UI" panose="020B0502040204020203" pitchFamily="34" charset="0"/>
              </a:rPr>
              <a:t>VDI/RDSH management as a service on Azure</a:t>
            </a:r>
          </a:p>
          <a:p>
            <a:pPr defTabSz="932114" fontAlgn="base">
              <a:lnSpc>
                <a:spcPct val="100000"/>
              </a:lnSpc>
              <a:spcAft>
                <a:spcPts val="1800"/>
              </a:spcAft>
              <a:buSzTx/>
              <a:defRPr/>
            </a:pPr>
            <a:r>
              <a:rPr lang="en-US" sz="1800" dirty="0">
                <a:latin typeface="+mj-lt"/>
                <a:cs typeface="Segoe UI" panose="020B0502040204020203" pitchFamily="34" charset="0"/>
              </a:rPr>
              <a:t>Most flexible service allowing you to virtualize both </a:t>
            </a:r>
            <a:br>
              <a:rPr lang="en-US" sz="1800" dirty="0">
                <a:latin typeface="+mj-lt"/>
                <a:cs typeface="Segoe UI" panose="020B0502040204020203" pitchFamily="34" charset="0"/>
              </a:rPr>
            </a:br>
            <a:r>
              <a:rPr lang="en-US" sz="1800" dirty="0">
                <a:latin typeface="+mj-lt"/>
                <a:cs typeface="Segoe UI" panose="020B0502040204020203" pitchFamily="34" charset="0"/>
              </a:rPr>
              <a:t>desktops and apps</a:t>
            </a:r>
          </a:p>
          <a:p>
            <a:pPr defTabSz="932114" fontAlgn="base">
              <a:lnSpc>
                <a:spcPct val="100000"/>
              </a:lnSpc>
              <a:spcAft>
                <a:spcPts val="1800"/>
              </a:spcAft>
              <a:buSzTx/>
              <a:defRPr/>
            </a:pPr>
            <a:r>
              <a:rPr lang="en-US" sz="1800" dirty="0">
                <a:latin typeface="+mj-lt"/>
                <a:cs typeface="Segoe UI" panose="020B0502040204020203" pitchFamily="34" charset="0"/>
              </a:rPr>
              <a:t>Windows 7 virtual desktop with free Extended</a:t>
            </a:r>
            <a:br>
              <a:rPr lang="en-US" sz="1800" dirty="0">
                <a:latin typeface="+mj-lt"/>
                <a:cs typeface="Segoe UI" panose="020B0502040204020203" pitchFamily="34" charset="0"/>
              </a:rPr>
            </a:br>
            <a:r>
              <a:rPr lang="en-US" sz="1800" dirty="0">
                <a:latin typeface="+mj-lt"/>
                <a:cs typeface="Segoe UI" panose="020B0502040204020203" pitchFamily="34" charset="0"/>
              </a:rPr>
              <a:t>Security Updates</a:t>
            </a:r>
          </a:p>
          <a:p>
            <a:pPr defTabSz="932114" fontAlgn="base">
              <a:lnSpc>
                <a:spcPct val="100000"/>
              </a:lnSpc>
              <a:spcAft>
                <a:spcPts val="1800"/>
              </a:spcAft>
              <a:buSzTx/>
              <a:defRPr/>
            </a:pPr>
            <a:r>
              <a:rPr lang="en-US" sz="1800" dirty="0">
                <a:latin typeface="+mj-lt"/>
                <a:cs typeface="Segoe UI" panose="020B0502040204020203" pitchFamily="34" charset="0"/>
              </a:rPr>
              <a:t>Integrated with the security and management</a:t>
            </a:r>
            <a:br>
              <a:rPr lang="en-US" sz="1800" dirty="0">
                <a:latin typeface="+mj-lt"/>
                <a:cs typeface="Segoe UI" panose="020B0502040204020203" pitchFamily="34" charset="0"/>
              </a:rPr>
            </a:br>
            <a:r>
              <a:rPr lang="en-US" sz="1800" dirty="0">
                <a:latin typeface="+mj-lt"/>
                <a:cs typeface="Segoe UI" panose="020B0502040204020203" pitchFamily="34" charset="0"/>
              </a:rPr>
              <a:t>of Microsoft 365</a:t>
            </a:r>
          </a:p>
        </p:txBody>
      </p:sp>
    </p:spTree>
    <p:extLst>
      <p:ext uri="{BB962C8B-B14F-4D97-AF65-F5344CB8AC3E}">
        <p14:creationId xmlns:p14="http://schemas.microsoft.com/office/powerpoint/2010/main" val="411261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DFD6A-E210-494E-8F73-FE716DC9501B}"/>
              </a:ext>
            </a:extLst>
          </p:cNvPr>
          <p:cNvSpPr>
            <a:spLocks noGrp="1"/>
          </p:cNvSpPr>
          <p:nvPr>
            <p:ph type="title"/>
          </p:nvPr>
        </p:nvSpPr>
        <p:spPr>
          <a:xfrm>
            <a:off x="600855" y="466302"/>
            <a:ext cx="11396650" cy="448228"/>
          </a:xfrm>
        </p:spPr>
        <p:txBody>
          <a:bodyPr/>
          <a:lstStyle/>
          <a:p>
            <a:r>
              <a:rPr lang="en-US" sz="2856"/>
              <a:t>Blending the security of the convergence of the Microsoft ecosystem</a:t>
            </a:r>
          </a:p>
        </p:txBody>
      </p:sp>
      <p:sp>
        <p:nvSpPr>
          <p:cNvPr id="12" name="Oval 11">
            <a:extLst>
              <a:ext uri="{FF2B5EF4-FFF2-40B4-BE49-F238E27FC236}">
                <a16:creationId xmlns:a16="http://schemas.microsoft.com/office/drawing/2014/main" id="{17ADF75A-F51D-4AA2-AA88-676E3D0823DA}"/>
              </a:ext>
            </a:extLst>
          </p:cNvPr>
          <p:cNvSpPr/>
          <p:nvPr/>
        </p:nvSpPr>
        <p:spPr bwMode="auto">
          <a:xfrm>
            <a:off x="3192044" y="1101158"/>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0E1194C-57B4-4275-B79E-72C3CD312D70}"/>
              </a:ext>
            </a:extLst>
          </p:cNvPr>
          <p:cNvSpPr/>
          <p:nvPr/>
        </p:nvSpPr>
        <p:spPr bwMode="auto">
          <a:xfrm>
            <a:off x="5275090" y="1035545"/>
            <a:ext cx="3860477" cy="385975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2CD78F2C-10CA-4CB6-B976-CF79675B41C8}"/>
              </a:ext>
            </a:extLst>
          </p:cNvPr>
          <p:cNvSpPr txBox="1">
            <a:spLocks/>
          </p:cNvSpPr>
          <p:nvPr/>
        </p:nvSpPr>
        <p:spPr>
          <a:xfrm>
            <a:off x="8045722" y="2331869"/>
            <a:ext cx="3951783" cy="1627093"/>
          </a:xfrm>
          <a:prstGeom prst="rect">
            <a:avLst/>
          </a:prstGeom>
          <a:solidFill>
            <a:schemeClr val="bg1"/>
          </a:solidFill>
        </p:spPr>
        <p:txBody>
          <a:bodyPr lIns="0" bIns="0" anchor="t"/>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1020"/>
              </a:spcAft>
              <a:defRPr/>
            </a:pPr>
            <a:endParaRPr lang="en-US" sz="1428">
              <a:latin typeface="Segoe UI"/>
              <a:cs typeface="Segoe UI Semilight" panose="020B0402040204020203" pitchFamily="34" charset="0"/>
            </a:endParaRPr>
          </a:p>
        </p:txBody>
      </p:sp>
      <p:sp>
        <p:nvSpPr>
          <p:cNvPr id="5" name="Rectangle 4">
            <a:extLst>
              <a:ext uri="{FF2B5EF4-FFF2-40B4-BE49-F238E27FC236}">
                <a16:creationId xmlns:a16="http://schemas.microsoft.com/office/drawing/2014/main" id="{355C7414-573F-CC4D-913F-F6F7BB6F0972}"/>
              </a:ext>
            </a:extLst>
          </p:cNvPr>
          <p:cNvSpPr/>
          <p:nvPr/>
        </p:nvSpPr>
        <p:spPr>
          <a:xfrm>
            <a:off x="8156266" y="1960491"/>
            <a:ext cx="4121944" cy="2204737"/>
          </a:xfrm>
          <a:prstGeom prst="rect">
            <a:avLst/>
          </a:prstGeom>
          <a:solidFill>
            <a:schemeClr val="bg1"/>
          </a:solidFill>
        </p:spPr>
        <p:txBody>
          <a:bodyPr wrap="square" lIns="93260" tIns="93260">
            <a:noAutofit/>
          </a:bodyPr>
          <a:lstStyle/>
          <a:p>
            <a:pPr defTabSz="932597">
              <a:spcBef>
                <a:spcPts val="612"/>
              </a:spcBef>
              <a:spcAft>
                <a:spcPts val="612"/>
              </a:spcAft>
              <a:defRPr/>
            </a:pPr>
            <a:r>
              <a:rPr lang="en-US" sz="2040">
                <a:solidFill>
                  <a:srgbClr val="0078D7"/>
                </a:solidFill>
                <a:latin typeface="Segoe UI Semibold"/>
                <a:cs typeface="Segoe UI" panose="020B0502040204020203" pitchFamily="34" charset="0"/>
              </a:rPr>
              <a:t>Azure</a:t>
            </a:r>
          </a:p>
          <a:p>
            <a:pPr defTabSz="932563">
              <a:spcBef>
                <a:spcPts val="612"/>
              </a:spcBef>
              <a:spcAft>
                <a:spcPts val="612"/>
              </a:spcAft>
              <a:buSzPct val="90000"/>
              <a:defRPr/>
            </a:pPr>
            <a:r>
              <a:rPr lang="en-US" sz="1632">
                <a:solidFill>
                  <a:srgbClr val="000000"/>
                </a:solidFill>
                <a:latin typeface="Segoe UI"/>
                <a:cs typeface="Segoe UI Semilight" panose="020B0402040204020203" pitchFamily="34" charset="0"/>
              </a:rPr>
              <a:t>&gt;90 compliance offerings</a:t>
            </a:r>
          </a:p>
          <a:p>
            <a:pPr defTabSz="932563">
              <a:spcBef>
                <a:spcPts val="612"/>
              </a:spcBef>
              <a:spcAft>
                <a:spcPts val="612"/>
              </a:spcAft>
              <a:buSzPct val="90000"/>
              <a:defRPr/>
            </a:pPr>
            <a:r>
              <a:rPr lang="en-US" sz="1632">
                <a:solidFill>
                  <a:srgbClr val="000000"/>
                </a:solidFill>
                <a:latin typeface="Segoe UI"/>
                <a:cs typeface="Segoe UI Semilight" panose="020B0402040204020203" pitchFamily="34" charset="0"/>
              </a:rPr>
              <a:t>&gt;3,500 global cybersecurity experts </a:t>
            </a:r>
          </a:p>
          <a:p>
            <a:pPr defTabSz="932563">
              <a:spcBef>
                <a:spcPts val="612"/>
              </a:spcBef>
              <a:spcAft>
                <a:spcPts val="612"/>
              </a:spcAft>
              <a:buSzPct val="90000"/>
              <a:defRPr/>
            </a:pPr>
            <a:r>
              <a:rPr lang="en-US" sz="1632">
                <a:solidFill>
                  <a:srgbClr val="000000"/>
                </a:solidFill>
                <a:latin typeface="Segoe UI"/>
                <a:cs typeface="Segoe UI Semilight" panose="020B0402040204020203" pitchFamily="34" charset="0"/>
              </a:rPr>
              <a:t>6.5 trillion global signals daily</a:t>
            </a:r>
          </a:p>
          <a:p>
            <a:pPr defTabSz="932563">
              <a:spcBef>
                <a:spcPts val="612"/>
              </a:spcBef>
              <a:spcAft>
                <a:spcPts val="612"/>
              </a:spcAft>
              <a:buSzPct val="90000"/>
              <a:defRPr/>
            </a:pPr>
            <a:r>
              <a:rPr lang="en-US" sz="1632">
                <a:solidFill>
                  <a:srgbClr val="000000"/>
                </a:solidFill>
                <a:latin typeface="Segoe UI"/>
                <a:cs typeface="Segoe UI Semilight" panose="020B0402040204020203" pitchFamily="34" charset="0"/>
              </a:rPr>
              <a:t>$1b annual cybersecurity investment</a:t>
            </a:r>
          </a:p>
        </p:txBody>
      </p:sp>
      <p:sp>
        <p:nvSpPr>
          <p:cNvPr id="16" name="Oval 15">
            <a:extLst>
              <a:ext uri="{FF2B5EF4-FFF2-40B4-BE49-F238E27FC236}">
                <a16:creationId xmlns:a16="http://schemas.microsoft.com/office/drawing/2014/main" id="{FBBCF578-C050-4664-9F21-400A84B73DF4}"/>
              </a:ext>
            </a:extLst>
          </p:cNvPr>
          <p:cNvSpPr/>
          <p:nvPr/>
        </p:nvSpPr>
        <p:spPr bwMode="auto">
          <a:xfrm>
            <a:off x="4295790" y="2989735"/>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A8D3E3F-1DE4-4ABA-88F3-34F2756AEEC4}"/>
              </a:ext>
            </a:extLst>
          </p:cNvPr>
          <p:cNvSpPr/>
          <p:nvPr/>
        </p:nvSpPr>
        <p:spPr>
          <a:xfrm>
            <a:off x="435794" y="1958536"/>
            <a:ext cx="3559230" cy="1858630"/>
          </a:xfrm>
          <a:prstGeom prst="rect">
            <a:avLst/>
          </a:prstGeom>
          <a:solidFill>
            <a:schemeClr val="bg1"/>
          </a:solidFill>
        </p:spPr>
        <p:txBody>
          <a:bodyPr wrap="square" lIns="93260" tIns="93260">
            <a:noAutofit/>
          </a:bodyPr>
          <a:lstStyle/>
          <a:p>
            <a:pPr algn="r" defTabSz="932597">
              <a:lnSpc>
                <a:spcPct val="90000"/>
              </a:lnSpc>
              <a:spcBef>
                <a:spcPts val="612"/>
              </a:spcBef>
              <a:defRPr/>
            </a:pPr>
            <a:r>
              <a:rPr lang="en-US" sz="2040">
                <a:solidFill>
                  <a:srgbClr val="0078D4"/>
                </a:solidFill>
                <a:latin typeface="Segoe UI Semibold"/>
                <a:ea typeface="Segoe UI" panose="020B0502040204020203" pitchFamily="34" charset="0"/>
                <a:cs typeface="Segoe UI" panose="020B0502040204020203" pitchFamily="34" charset="0"/>
              </a:rPr>
              <a:t>Microsoft 365</a:t>
            </a:r>
          </a:p>
          <a:p>
            <a:pPr algn="r" defTabSz="932597">
              <a:lnSpc>
                <a:spcPct val="90000"/>
              </a:lnSpc>
              <a:spcBef>
                <a:spcPts val="612"/>
              </a:spcBef>
              <a:defRPr/>
            </a:pPr>
            <a:endParaRPr lang="en-US" sz="2040">
              <a:solidFill>
                <a:srgbClr val="0078D4"/>
              </a:solidFill>
              <a:latin typeface="Segoe UI Semibold"/>
              <a:ea typeface="Segoe UI" panose="020B0502040204020203" pitchFamily="34" charset="0"/>
              <a:cs typeface="Segoe UI" panose="020B0502040204020203" pitchFamily="34" charset="0"/>
            </a:endParaRPr>
          </a:p>
          <a:p>
            <a:pPr algn="r" defTabSz="932597">
              <a:lnSpc>
                <a:spcPct val="90000"/>
              </a:lnSpc>
              <a:spcBef>
                <a:spcPts val="612"/>
              </a:spcBef>
              <a:spcAft>
                <a:spcPts val="612"/>
              </a:spcAft>
              <a:defRPr/>
            </a:pPr>
            <a:r>
              <a:rPr lang="en-US" sz="1632">
                <a:solidFill>
                  <a:srgbClr val="000000"/>
                </a:solidFill>
                <a:latin typeface="Segoe UI"/>
                <a:cs typeface="Segoe UI Semilight" panose="020B0402040204020203" pitchFamily="34" charset="0"/>
              </a:rPr>
              <a:t>Conditional Access</a:t>
            </a:r>
          </a:p>
          <a:p>
            <a:pPr algn="r" defTabSz="932597">
              <a:lnSpc>
                <a:spcPct val="90000"/>
              </a:lnSpc>
              <a:spcBef>
                <a:spcPts val="612"/>
              </a:spcBef>
              <a:spcAft>
                <a:spcPts val="612"/>
              </a:spcAft>
              <a:defRPr/>
            </a:pPr>
            <a:r>
              <a:rPr lang="en-US" sz="1632">
                <a:solidFill>
                  <a:srgbClr val="000000"/>
                </a:solidFill>
                <a:latin typeface="Segoe UI"/>
                <a:cs typeface="Segoe UI Semilight" panose="020B0402040204020203" pitchFamily="34" charset="0"/>
              </a:rPr>
              <a:t>Multi-Factor Authentication</a:t>
            </a:r>
          </a:p>
          <a:p>
            <a:pPr algn="r" defTabSz="932597">
              <a:lnSpc>
                <a:spcPct val="90000"/>
              </a:lnSpc>
              <a:spcBef>
                <a:spcPts val="612"/>
              </a:spcBef>
              <a:spcAft>
                <a:spcPts val="612"/>
              </a:spcAft>
              <a:defRPr/>
            </a:pPr>
            <a:r>
              <a:rPr lang="en-US" sz="1632">
                <a:solidFill>
                  <a:srgbClr val="000000"/>
                </a:solidFill>
                <a:latin typeface="Segoe UI"/>
                <a:cs typeface="Segoe UI Semilight" panose="020B0402040204020203" pitchFamily="34" charset="0"/>
              </a:rPr>
              <a:t>Role-based Access Control (RBAC)</a:t>
            </a:r>
          </a:p>
        </p:txBody>
      </p:sp>
      <p:sp>
        <p:nvSpPr>
          <p:cNvPr id="4" name="Rectangle 3">
            <a:extLst>
              <a:ext uri="{FF2B5EF4-FFF2-40B4-BE49-F238E27FC236}">
                <a16:creationId xmlns:a16="http://schemas.microsoft.com/office/drawing/2014/main" id="{B56BC497-9F01-7F4A-8B4F-41BDE555B7AD}"/>
              </a:ext>
            </a:extLst>
          </p:cNvPr>
          <p:cNvSpPr/>
          <p:nvPr/>
        </p:nvSpPr>
        <p:spPr>
          <a:xfrm>
            <a:off x="4583480" y="5131263"/>
            <a:ext cx="3285095" cy="1741737"/>
          </a:xfrm>
          <a:prstGeom prst="rect">
            <a:avLst/>
          </a:prstGeom>
          <a:solidFill>
            <a:schemeClr val="bg1"/>
          </a:solidFill>
        </p:spPr>
        <p:txBody>
          <a:bodyPr wrap="square" lIns="0" tIns="93260">
            <a:noAutofit/>
          </a:bodyPr>
          <a:lstStyle/>
          <a:p>
            <a:pPr algn="ctr" defTabSz="932597">
              <a:lnSpc>
                <a:spcPct val="90000"/>
              </a:lnSpc>
              <a:defRPr/>
            </a:pPr>
            <a:r>
              <a:rPr lang="en-US" sz="2040">
                <a:solidFill>
                  <a:srgbClr val="0078D4"/>
                </a:solidFill>
                <a:latin typeface="Segoe UI Semibold"/>
                <a:ea typeface="Segoe UI" panose="020B0502040204020203" pitchFamily="34" charset="0"/>
                <a:cs typeface="Segoe UI" panose="020B0502040204020203" pitchFamily="34" charset="0"/>
              </a:rPr>
              <a:t>Windows Virtual Desktop </a:t>
            </a:r>
          </a:p>
          <a:p>
            <a:pPr algn="ctr" defTabSz="932597">
              <a:lnSpc>
                <a:spcPct val="90000"/>
              </a:lnSpc>
              <a:defRPr/>
            </a:pPr>
            <a:endParaRPr lang="en-US" sz="1632">
              <a:solidFill>
                <a:srgbClr val="000000"/>
              </a:solidFill>
              <a:latin typeface="Segoe UI"/>
              <a:cs typeface="Segoe UI Semilight" panose="020B0402040204020203" pitchFamily="34" charset="0"/>
            </a:endParaRPr>
          </a:p>
          <a:p>
            <a:pPr algn="ctr" defTabSz="951028">
              <a:spcAft>
                <a:spcPts val="612"/>
              </a:spcAft>
              <a:defRPr/>
            </a:pPr>
            <a:r>
              <a:rPr lang="en-US" sz="1632">
                <a:solidFill>
                  <a:srgbClr val="000000"/>
                </a:solidFill>
                <a:latin typeface="Segoe UI"/>
                <a:cs typeface="Segoe UI Semilight" panose="020B0402040204020203" pitchFamily="34" charset="0"/>
              </a:rPr>
              <a:t>Reverse Connect</a:t>
            </a:r>
          </a:p>
          <a:p>
            <a:pPr algn="ctr" defTabSz="951028">
              <a:spcBef>
                <a:spcPts val="612"/>
              </a:spcBef>
              <a:spcAft>
                <a:spcPts val="612"/>
              </a:spcAft>
              <a:defRPr/>
            </a:pPr>
            <a:r>
              <a:rPr lang="en-US" sz="1632">
                <a:solidFill>
                  <a:srgbClr val="000000"/>
                </a:solidFill>
                <a:latin typeface="Segoe UI"/>
                <a:cs typeface="Segoe UI Semilight" panose="020B0402040204020203" pitchFamily="34" charset="0"/>
              </a:rPr>
              <a:t>Azure AD authentication</a:t>
            </a:r>
          </a:p>
          <a:p>
            <a:pPr algn="ctr" defTabSz="951028">
              <a:spcBef>
                <a:spcPts val="612"/>
              </a:spcBef>
              <a:spcAft>
                <a:spcPts val="612"/>
              </a:spcAft>
              <a:defRPr/>
            </a:pPr>
            <a:r>
              <a:rPr lang="en-US" sz="1632">
                <a:solidFill>
                  <a:srgbClr val="000000"/>
                </a:solidFill>
                <a:latin typeface="Segoe UI"/>
                <a:cs typeface="Segoe UI Semilight" panose="020B0402040204020203" pitchFamily="34" charset="0"/>
              </a:rPr>
              <a:t>AD-joined virtual machines</a:t>
            </a:r>
          </a:p>
        </p:txBody>
      </p:sp>
      <p:pic>
        <p:nvPicPr>
          <p:cNvPr id="4102" name="Picture 6">
            <a:extLst>
              <a:ext uri="{FF2B5EF4-FFF2-40B4-BE49-F238E27FC236}">
                <a16:creationId xmlns:a16="http://schemas.microsoft.com/office/drawing/2014/main" id="{8C65318E-6252-47FE-8421-EDF2E2FA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897" y="3054410"/>
            <a:ext cx="1388849" cy="121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fade">
                                      <p:cBhvr>
                                        <p:cTn id="2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5" grpId="0" animBg="1"/>
      <p:bldP spid="16" grpId="0" animBg="1"/>
      <p:bldP spid="15"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62A6-2AF4-4DC6-BB3F-9D9645852715}"/>
              </a:ext>
            </a:extLst>
          </p:cNvPr>
          <p:cNvSpPr>
            <a:spLocks noGrp="1"/>
          </p:cNvSpPr>
          <p:nvPr>
            <p:ph type="title"/>
          </p:nvPr>
        </p:nvSpPr>
        <p:spPr>
          <a:xfrm>
            <a:off x="600059" y="466301"/>
            <a:ext cx="11239464" cy="1130181"/>
          </a:xfrm>
        </p:spPr>
        <p:txBody>
          <a:bodyPr/>
          <a:lstStyle/>
          <a:p>
            <a:r>
              <a:rPr lang="en-US"/>
              <a:t>High-level architecture</a:t>
            </a:r>
            <a:br>
              <a:rPr lang="en-US"/>
            </a:br>
            <a:endParaRPr lang="en-US"/>
          </a:p>
        </p:txBody>
      </p:sp>
      <p:sp>
        <p:nvSpPr>
          <p:cNvPr id="3" name="Text Placeholder 2">
            <a:extLst>
              <a:ext uri="{FF2B5EF4-FFF2-40B4-BE49-F238E27FC236}">
                <a16:creationId xmlns:a16="http://schemas.microsoft.com/office/drawing/2014/main" id="{9D2B5C38-2750-42E8-9E3D-474C270EEE53}"/>
              </a:ext>
            </a:extLst>
          </p:cNvPr>
          <p:cNvSpPr>
            <a:spLocks noGrp="1"/>
          </p:cNvSpPr>
          <p:nvPr>
            <p:ph sz="quarter" idx="10"/>
          </p:nvPr>
        </p:nvSpPr>
        <p:spPr>
          <a:xfrm>
            <a:off x="608659" y="1492807"/>
            <a:ext cx="11463544" cy="2775169"/>
          </a:xfrm>
        </p:spPr>
        <p:txBody>
          <a:bodyPr/>
          <a:lstStyle/>
          <a:p>
            <a:pPr marL="0" indent="0">
              <a:spcBef>
                <a:spcPts val="2000"/>
              </a:spcBef>
              <a:buNone/>
            </a:pPr>
            <a:r>
              <a:rPr lang="en-US" sz="1836">
                <a:latin typeface="Segoe UI" panose="020B0502040204020203" pitchFamily="34" charset="0"/>
              </a:rPr>
              <a:t>Utilizes Azure Active Directory identity management service</a:t>
            </a:r>
          </a:p>
          <a:p>
            <a:pPr marL="0" indent="0">
              <a:spcBef>
                <a:spcPts val="2000"/>
              </a:spcBef>
              <a:buNone/>
            </a:pPr>
            <a:r>
              <a:rPr lang="en-US" sz="1836">
                <a:latin typeface="Segoe UI" panose="020B0502040204020203" pitchFamily="34" charset="0"/>
              </a:rPr>
              <a:t>Provides virtualization infrastructure as a managed service</a:t>
            </a:r>
          </a:p>
          <a:p>
            <a:pPr marL="0" indent="0">
              <a:spcBef>
                <a:spcPts val="2000"/>
              </a:spcBef>
              <a:buNone/>
            </a:pPr>
            <a:r>
              <a:rPr lang="en-US" sz="1836">
                <a:latin typeface="Segoe UI" panose="020B0502040204020203" pitchFamily="34" charset="0"/>
              </a:rPr>
              <a:t>Deploy and manage VMs in Azure subscription </a:t>
            </a:r>
          </a:p>
          <a:p>
            <a:pPr marL="0" indent="0">
              <a:spcBef>
                <a:spcPts val="2000"/>
              </a:spcBef>
              <a:buNone/>
            </a:pPr>
            <a:r>
              <a:rPr lang="en-US" sz="1836">
                <a:latin typeface="Segoe UI" panose="020B0502040204020203" pitchFamily="34" charset="0"/>
              </a:rPr>
              <a:t>Manage using existing tools like Configuration Manager </a:t>
            </a:r>
            <a:br>
              <a:rPr lang="en-US" sz="1836">
                <a:latin typeface="Segoe UI" panose="020B0502040204020203" pitchFamily="34" charset="0"/>
              </a:rPr>
            </a:br>
            <a:r>
              <a:rPr lang="en-US" sz="1836">
                <a:latin typeface="Segoe UI" panose="020B0502040204020203" pitchFamily="34" charset="0"/>
              </a:rPr>
              <a:t>or Microsoft Intune</a:t>
            </a:r>
          </a:p>
          <a:p>
            <a:pPr marL="0" indent="0">
              <a:spcBef>
                <a:spcPts val="2000"/>
              </a:spcBef>
              <a:buNone/>
            </a:pPr>
            <a:r>
              <a:rPr lang="en-US" sz="1836">
                <a:latin typeface="Segoe UI" panose="020B0502040204020203" pitchFamily="34" charset="0"/>
              </a:rPr>
              <a:t>Simply connect to on-premise resources</a:t>
            </a:r>
          </a:p>
        </p:txBody>
      </p:sp>
      <p:grpSp>
        <p:nvGrpSpPr>
          <p:cNvPr id="6" name="Group 5">
            <a:extLst>
              <a:ext uri="{FF2B5EF4-FFF2-40B4-BE49-F238E27FC236}">
                <a16:creationId xmlns:a16="http://schemas.microsoft.com/office/drawing/2014/main" id="{1E70E36D-DDA3-401B-B188-24ED9F9D47B0}"/>
              </a:ext>
            </a:extLst>
          </p:cNvPr>
          <p:cNvGrpSpPr/>
          <p:nvPr/>
        </p:nvGrpSpPr>
        <p:grpSpPr>
          <a:xfrm>
            <a:off x="7111167" y="487110"/>
            <a:ext cx="4541592" cy="6091019"/>
            <a:chOff x="7111294" y="486682"/>
            <a:chExt cx="4542236" cy="6091883"/>
          </a:xfrm>
        </p:grpSpPr>
        <p:grpSp>
          <p:nvGrpSpPr>
            <p:cNvPr id="179" name="Group 178">
              <a:extLst>
                <a:ext uri="{FF2B5EF4-FFF2-40B4-BE49-F238E27FC236}">
                  <a16:creationId xmlns:a16="http://schemas.microsoft.com/office/drawing/2014/main" id="{1690CCBE-6E9C-4AC6-910B-04F3268ED67A}"/>
                </a:ext>
              </a:extLst>
            </p:cNvPr>
            <p:cNvGrpSpPr/>
            <p:nvPr/>
          </p:nvGrpSpPr>
          <p:grpSpPr>
            <a:xfrm>
              <a:off x="8661843" y="4289195"/>
              <a:ext cx="480116" cy="474849"/>
              <a:chOff x="7913711" y="5603232"/>
              <a:chExt cx="480185" cy="474916"/>
            </a:xfrm>
          </p:grpSpPr>
          <p:sp>
            <p:nvSpPr>
              <p:cNvPr id="180" name="Rectangle 179">
                <a:extLst>
                  <a:ext uri="{FF2B5EF4-FFF2-40B4-BE49-F238E27FC236}">
                    <a16:creationId xmlns:a16="http://schemas.microsoft.com/office/drawing/2014/main" id="{2FEF520B-0846-41DE-98DE-B6775AD7A1B2}"/>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monitor" title="Icon of a monitor">
                <a:extLst>
                  <a:ext uri="{FF2B5EF4-FFF2-40B4-BE49-F238E27FC236}">
                    <a16:creationId xmlns:a16="http://schemas.microsoft.com/office/drawing/2014/main" id="{ED725434-5364-43B8-A9A7-B0EDD8A10CB1}"/>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sp>
            <p:nvSpPr>
              <p:cNvPr id="182" name="Rectangle 181">
                <a:extLst>
                  <a:ext uri="{FF2B5EF4-FFF2-40B4-BE49-F238E27FC236}">
                    <a16:creationId xmlns:a16="http://schemas.microsoft.com/office/drawing/2014/main" id="{94F23560-8184-4B9E-A315-497A644714CD}"/>
                  </a:ext>
                </a:extLst>
              </p:cNvPr>
              <p:cNvSpPr/>
              <p:nvPr/>
            </p:nvSpPr>
            <p:spPr bwMode="auto">
              <a:xfrm>
                <a:off x="7913711" y="560323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3E443CDD-02BD-4771-B540-2A7CBC5688AD}"/>
                </a:ext>
              </a:extLst>
            </p:cNvPr>
            <p:cNvSpPr/>
            <p:nvPr/>
          </p:nvSpPr>
          <p:spPr bwMode="auto">
            <a:xfrm>
              <a:off x="7111294" y="2913072"/>
              <a:ext cx="4542231" cy="206997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75DEB4F0-2D40-47B6-944A-977C67929E91}"/>
                </a:ext>
              </a:extLst>
            </p:cNvPr>
            <p:cNvSpPr txBox="1"/>
            <p:nvPr/>
          </p:nvSpPr>
          <p:spPr>
            <a:xfrm>
              <a:off x="7330936" y="3116178"/>
              <a:ext cx="4322583" cy="172934"/>
            </a:xfrm>
            <a:prstGeom prst="rect">
              <a:avLst/>
            </a:prstGeom>
            <a:noFill/>
          </p:spPr>
          <p:txBody>
            <a:bodyPr wrap="square" lIns="0" tIns="0" rIns="0" bIns="0" rtlCol="0" anchor="ctr">
              <a:spAutoFit/>
            </a:bodyPr>
            <a:lstStyle/>
            <a:p>
              <a:pPr defTabSz="932330">
                <a:lnSpc>
                  <a:spcPct val="90000"/>
                </a:lnSpc>
                <a:spcAft>
                  <a:spcPts val="600"/>
                </a:spcAft>
                <a:defRPr/>
              </a:pPr>
              <a:r>
                <a:rPr lang="en-US" sz="1224" spc="20">
                  <a:solidFill>
                    <a:srgbClr val="282828"/>
                  </a:solidFill>
                  <a:latin typeface="Segoe UI Semibold"/>
                </a:rPr>
                <a:t>Your subscription—your control </a:t>
              </a:r>
            </a:p>
          </p:txBody>
        </p:sp>
        <p:sp>
          <p:nvSpPr>
            <p:cNvPr id="122" name="TextBox 121">
              <a:extLst>
                <a:ext uri="{FF2B5EF4-FFF2-40B4-BE49-F238E27FC236}">
                  <a16:creationId xmlns:a16="http://schemas.microsoft.com/office/drawing/2014/main" id="{84979BBB-CF3D-48A5-9F8F-A32FEA6EDF73}"/>
                </a:ext>
              </a:extLst>
            </p:cNvPr>
            <p:cNvSpPr txBox="1"/>
            <p:nvPr/>
          </p:nvSpPr>
          <p:spPr>
            <a:xfrm>
              <a:off x="7890959" y="3638238"/>
              <a:ext cx="745158" cy="288178"/>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Windows 7</a:t>
              </a:r>
            </a:p>
            <a:p>
              <a:pPr defTabSz="932330">
                <a:defRPr/>
              </a:pPr>
              <a:r>
                <a:rPr lang="en-US" sz="918">
                  <a:solidFill>
                    <a:srgbClr val="000000"/>
                  </a:solidFill>
                  <a:latin typeface="Segoe UI"/>
                </a:rPr>
                <a:t>Enterprise</a:t>
              </a:r>
            </a:p>
          </p:txBody>
        </p:sp>
        <p:grpSp>
          <p:nvGrpSpPr>
            <p:cNvPr id="131" name="Group 130">
              <a:extLst>
                <a:ext uri="{FF2B5EF4-FFF2-40B4-BE49-F238E27FC236}">
                  <a16:creationId xmlns:a16="http://schemas.microsoft.com/office/drawing/2014/main" id="{B1A9172B-A14F-445C-8E24-64980CF73B4E}"/>
                </a:ext>
              </a:extLst>
            </p:cNvPr>
            <p:cNvGrpSpPr/>
            <p:nvPr/>
          </p:nvGrpSpPr>
          <p:grpSpPr>
            <a:xfrm>
              <a:off x="8750269" y="4402390"/>
              <a:ext cx="1166953" cy="196240"/>
              <a:chOff x="8278919" y="6299654"/>
              <a:chExt cx="1167121" cy="196268"/>
            </a:xfrm>
          </p:grpSpPr>
          <p:sp>
            <p:nvSpPr>
              <p:cNvPr id="185" name="Browser_4" title="Icon of a website or an app window">
                <a:extLst>
                  <a:ext uri="{FF2B5EF4-FFF2-40B4-BE49-F238E27FC236}">
                    <a16:creationId xmlns:a16="http://schemas.microsoft.com/office/drawing/2014/main" id="{7248367C-CBD1-40EA-860E-8FE8EF84C83D}"/>
                  </a:ext>
                </a:extLst>
              </p:cNvPr>
              <p:cNvSpPr>
                <a:spLocks noChangeAspect="1" noEditPoints="1"/>
              </p:cNvSpPr>
              <p:nvPr/>
            </p:nvSpPr>
            <p:spPr bwMode="auto">
              <a:xfrm>
                <a:off x="8278919" y="6299654"/>
                <a:ext cx="265203" cy="19626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solidFill>
                    <a:srgbClr val="505050"/>
                  </a:solidFill>
                  <a:latin typeface="Segoe UI"/>
                </a:endParaRPr>
              </a:p>
            </p:txBody>
          </p:sp>
          <p:sp>
            <p:nvSpPr>
              <p:cNvPr id="184" name="TextBox 183">
                <a:extLst>
                  <a:ext uri="{FF2B5EF4-FFF2-40B4-BE49-F238E27FC236}">
                    <a16:creationId xmlns:a16="http://schemas.microsoft.com/office/drawing/2014/main" id="{EF5BAFEB-C61F-4565-8247-B587691C5FCD}"/>
                  </a:ext>
                </a:extLst>
              </p:cNvPr>
              <p:cNvSpPr txBox="1"/>
              <p:nvPr/>
            </p:nvSpPr>
            <p:spPr>
              <a:xfrm>
                <a:off x="8749131" y="6301708"/>
                <a:ext cx="696909"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RemoteApp</a:t>
                </a:r>
              </a:p>
            </p:txBody>
          </p:sp>
        </p:grpSp>
        <p:grpSp>
          <p:nvGrpSpPr>
            <p:cNvPr id="158" name="Group 157">
              <a:extLst>
                <a:ext uri="{FF2B5EF4-FFF2-40B4-BE49-F238E27FC236}">
                  <a16:creationId xmlns:a16="http://schemas.microsoft.com/office/drawing/2014/main" id="{ECDD7604-1398-4BA9-991F-324FAA9FB598}"/>
                </a:ext>
              </a:extLst>
            </p:cNvPr>
            <p:cNvGrpSpPr/>
            <p:nvPr/>
          </p:nvGrpSpPr>
          <p:grpSpPr>
            <a:xfrm>
              <a:off x="7120244" y="486682"/>
              <a:ext cx="4533286" cy="2453555"/>
              <a:chOff x="6769675" y="2405063"/>
              <a:chExt cx="5229663" cy="2453903"/>
            </a:xfrm>
          </p:grpSpPr>
          <p:sp>
            <p:nvSpPr>
              <p:cNvPr id="12" name="Rectangle: Rounded Corners 11">
                <a:extLst>
                  <a:ext uri="{FF2B5EF4-FFF2-40B4-BE49-F238E27FC236}">
                    <a16:creationId xmlns:a16="http://schemas.microsoft.com/office/drawing/2014/main" id="{188D4C79-6B73-4D0E-B7B5-E2731819FC35}"/>
                  </a:ext>
                </a:extLst>
              </p:cNvPr>
              <p:cNvSpPr/>
              <p:nvPr/>
            </p:nvSpPr>
            <p:spPr bwMode="auto">
              <a:xfrm>
                <a:off x="6769675" y="2405063"/>
                <a:ext cx="5229663" cy="218122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A0C4258B-4D50-4E5B-81AF-C444C34C5CB7}"/>
                  </a:ext>
                </a:extLst>
              </p:cNvPr>
              <p:cNvCxnSpPr>
                <a:cxnSpLocks/>
                <a:stCxn id="12" idx="2"/>
              </p:cNvCxnSpPr>
              <p:nvPr/>
            </p:nvCxnSpPr>
            <p:spPr>
              <a:xfrm>
                <a:off x="9384507" y="4586289"/>
                <a:ext cx="0" cy="272677"/>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25F09C4-32DD-48CB-BBD1-3A7CAB2F18CC}"/>
                </a:ext>
              </a:extLst>
            </p:cNvPr>
            <p:cNvGrpSpPr/>
            <p:nvPr/>
          </p:nvGrpSpPr>
          <p:grpSpPr>
            <a:xfrm>
              <a:off x="7345787" y="1131289"/>
              <a:ext cx="1223177" cy="504414"/>
              <a:chOff x="6995259" y="3049763"/>
              <a:chExt cx="1223351" cy="504486"/>
            </a:xfrm>
          </p:grpSpPr>
          <p:sp>
            <p:nvSpPr>
              <p:cNvPr id="92" name="TextBox 91">
                <a:extLst>
                  <a:ext uri="{FF2B5EF4-FFF2-40B4-BE49-F238E27FC236}">
                    <a16:creationId xmlns:a16="http://schemas.microsoft.com/office/drawing/2014/main" id="{31FE186B-7232-41FA-82B2-F1A125977FB2}"/>
                  </a:ext>
                </a:extLst>
              </p:cNvPr>
              <p:cNvSpPr txBox="1"/>
              <p:nvPr/>
            </p:nvSpPr>
            <p:spPr>
              <a:xfrm>
                <a:off x="7521701" y="3238952"/>
                <a:ext cx="696909"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Web access</a:t>
                </a:r>
              </a:p>
            </p:txBody>
          </p:sp>
          <p:grpSp>
            <p:nvGrpSpPr>
              <p:cNvPr id="2073" name="Group 2072">
                <a:extLst>
                  <a:ext uri="{FF2B5EF4-FFF2-40B4-BE49-F238E27FC236}">
                    <a16:creationId xmlns:a16="http://schemas.microsoft.com/office/drawing/2014/main" id="{6C175802-B415-4002-AE61-C0A69815F72E}"/>
                  </a:ext>
                </a:extLst>
              </p:cNvPr>
              <p:cNvGrpSpPr/>
              <p:nvPr/>
            </p:nvGrpSpPr>
            <p:grpSpPr>
              <a:xfrm>
                <a:off x="6995259" y="3049763"/>
                <a:ext cx="491720" cy="504486"/>
                <a:chOff x="6995259" y="3049763"/>
                <a:chExt cx="491720" cy="504486"/>
              </a:xfrm>
            </p:grpSpPr>
            <p:sp>
              <p:nvSpPr>
                <p:cNvPr id="23" name="Rectangle 22">
                  <a:extLst>
                    <a:ext uri="{FF2B5EF4-FFF2-40B4-BE49-F238E27FC236}">
                      <a16:creationId xmlns:a16="http://schemas.microsoft.com/office/drawing/2014/main" id="{24122DD6-6CBE-46D6-BC52-05336530A9C1}"/>
                    </a:ext>
                  </a:extLst>
                </p:cNvPr>
                <p:cNvSpPr/>
                <p:nvPr/>
              </p:nvSpPr>
              <p:spPr bwMode="auto">
                <a:xfrm>
                  <a:off x="7044873" y="311214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55F5C63-2C97-456C-A8B6-C3C969F4AA9C}"/>
                    </a:ext>
                  </a:extLst>
                </p:cNvPr>
                <p:cNvSpPr/>
                <p:nvPr/>
              </p:nvSpPr>
              <p:spPr bwMode="auto">
                <a:xfrm>
                  <a:off x="7023305" y="308419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4" name="Group 2063">
                  <a:extLst>
                    <a:ext uri="{FF2B5EF4-FFF2-40B4-BE49-F238E27FC236}">
                      <a16:creationId xmlns:a16="http://schemas.microsoft.com/office/drawing/2014/main" id="{7C3F7BC4-F2BA-4077-89EF-B2852E4B23F4}"/>
                    </a:ext>
                  </a:extLst>
                </p:cNvPr>
                <p:cNvGrpSpPr/>
                <p:nvPr/>
              </p:nvGrpSpPr>
              <p:grpSpPr>
                <a:xfrm>
                  <a:off x="6995259" y="3049763"/>
                  <a:ext cx="442106" cy="442107"/>
                  <a:chOff x="6995259" y="3049763"/>
                  <a:chExt cx="442106" cy="442107"/>
                </a:xfrm>
              </p:grpSpPr>
              <p:sp>
                <p:nvSpPr>
                  <p:cNvPr id="22" name="Rectangle 21">
                    <a:extLst>
                      <a:ext uri="{FF2B5EF4-FFF2-40B4-BE49-F238E27FC236}">
                        <a16:creationId xmlns:a16="http://schemas.microsoft.com/office/drawing/2014/main" id="{D1575725-F6B5-4688-8C4A-DD4924C92958}"/>
                      </a:ext>
                    </a:extLst>
                  </p:cNvPr>
                  <p:cNvSpPr/>
                  <p:nvPr/>
                </p:nvSpPr>
                <p:spPr bwMode="auto">
                  <a:xfrm>
                    <a:off x="6995259" y="3049763"/>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globe_2" title="Icon of a sphere made of lines">
                    <a:extLst>
                      <a:ext uri="{FF2B5EF4-FFF2-40B4-BE49-F238E27FC236}">
                        <a16:creationId xmlns:a16="http://schemas.microsoft.com/office/drawing/2014/main" id="{31E643BA-FB69-4EFA-81A8-73C70C17A33C}"/>
                      </a:ext>
                    </a:extLst>
                  </p:cNvPr>
                  <p:cNvSpPr>
                    <a:spLocks noChangeAspect="1" noEditPoints="1"/>
                  </p:cNvSpPr>
                  <p:nvPr/>
                </p:nvSpPr>
                <p:spPr bwMode="auto">
                  <a:xfrm>
                    <a:off x="7118178" y="3172682"/>
                    <a:ext cx="196268" cy="19626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sz="918">
                      <a:gradFill>
                        <a:gsLst>
                          <a:gs pos="0">
                            <a:srgbClr val="505050"/>
                          </a:gs>
                          <a:gs pos="100000">
                            <a:srgbClr val="505050"/>
                          </a:gs>
                        </a:gsLst>
                      </a:gradFill>
                      <a:latin typeface="Segoe UI"/>
                    </a:endParaRPr>
                  </a:p>
                </p:txBody>
              </p:sp>
            </p:grpSp>
          </p:grpSp>
        </p:grpSp>
        <p:grpSp>
          <p:nvGrpSpPr>
            <p:cNvPr id="151" name="Group 150">
              <a:extLst>
                <a:ext uri="{FF2B5EF4-FFF2-40B4-BE49-F238E27FC236}">
                  <a16:creationId xmlns:a16="http://schemas.microsoft.com/office/drawing/2014/main" id="{40B4B3BF-75D8-44D5-8A1A-990F0D977884}"/>
                </a:ext>
              </a:extLst>
            </p:cNvPr>
            <p:cNvGrpSpPr/>
            <p:nvPr/>
          </p:nvGrpSpPr>
          <p:grpSpPr>
            <a:xfrm>
              <a:off x="7345788" y="1865239"/>
              <a:ext cx="1221507" cy="504414"/>
              <a:chOff x="6995259" y="3783817"/>
              <a:chExt cx="1221681" cy="504486"/>
            </a:xfrm>
          </p:grpSpPr>
          <p:sp>
            <p:nvSpPr>
              <p:cNvPr id="98" name="TextBox 97">
                <a:extLst>
                  <a:ext uri="{FF2B5EF4-FFF2-40B4-BE49-F238E27FC236}">
                    <a16:creationId xmlns:a16="http://schemas.microsoft.com/office/drawing/2014/main" id="{8670D364-EE65-4C48-AEC2-D56E5B0C8340}"/>
                  </a:ext>
                </a:extLst>
              </p:cNvPr>
              <p:cNvSpPr txBox="1"/>
              <p:nvPr/>
            </p:nvSpPr>
            <p:spPr>
              <a:xfrm>
                <a:off x="7520031" y="3974412"/>
                <a:ext cx="696909" cy="141297"/>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Management</a:t>
                </a:r>
              </a:p>
            </p:txBody>
          </p:sp>
          <p:grpSp>
            <p:nvGrpSpPr>
              <p:cNvPr id="2074" name="Group 2073">
                <a:extLst>
                  <a:ext uri="{FF2B5EF4-FFF2-40B4-BE49-F238E27FC236}">
                    <a16:creationId xmlns:a16="http://schemas.microsoft.com/office/drawing/2014/main" id="{1CB0CCFC-3FA1-460F-A843-2C0DDD0A696A}"/>
                  </a:ext>
                </a:extLst>
              </p:cNvPr>
              <p:cNvGrpSpPr/>
              <p:nvPr/>
            </p:nvGrpSpPr>
            <p:grpSpPr>
              <a:xfrm>
                <a:off x="6995259" y="3783817"/>
                <a:ext cx="491720" cy="504486"/>
                <a:chOff x="6995259" y="3783817"/>
                <a:chExt cx="491720" cy="504486"/>
              </a:xfrm>
            </p:grpSpPr>
            <p:sp>
              <p:nvSpPr>
                <p:cNvPr id="28" name="Rectangle 27">
                  <a:extLst>
                    <a:ext uri="{FF2B5EF4-FFF2-40B4-BE49-F238E27FC236}">
                      <a16:creationId xmlns:a16="http://schemas.microsoft.com/office/drawing/2014/main" id="{56B680D9-7A10-4FB9-9153-236FB991D0A1}"/>
                    </a:ext>
                  </a:extLst>
                </p:cNvPr>
                <p:cNvSpPr/>
                <p:nvPr/>
              </p:nvSpPr>
              <p:spPr bwMode="auto">
                <a:xfrm>
                  <a:off x="7044873" y="384619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6D9D395B-463D-4F64-8730-20229B2CB84C}"/>
                    </a:ext>
                  </a:extLst>
                </p:cNvPr>
                <p:cNvSpPr/>
                <p:nvPr/>
              </p:nvSpPr>
              <p:spPr bwMode="auto">
                <a:xfrm>
                  <a:off x="7023305" y="381824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5" name="Group 2064">
                  <a:extLst>
                    <a:ext uri="{FF2B5EF4-FFF2-40B4-BE49-F238E27FC236}">
                      <a16:creationId xmlns:a16="http://schemas.microsoft.com/office/drawing/2014/main" id="{B6C40349-FDA9-4C2C-BE2A-E7ECF4114700}"/>
                    </a:ext>
                  </a:extLst>
                </p:cNvPr>
                <p:cNvGrpSpPr/>
                <p:nvPr/>
              </p:nvGrpSpPr>
              <p:grpSpPr>
                <a:xfrm>
                  <a:off x="6995259" y="3783817"/>
                  <a:ext cx="442106" cy="442107"/>
                  <a:chOff x="6995259" y="3783817"/>
                  <a:chExt cx="442106" cy="442107"/>
                </a:xfrm>
              </p:grpSpPr>
              <p:sp>
                <p:nvSpPr>
                  <p:cNvPr id="30" name="Rectangle 29">
                    <a:extLst>
                      <a:ext uri="{FF2B5EF4-FFF2-40B4-BE49-F238E27FC236}">
                        <a16:creationId xmlns:a16="http://schemas.microsoft.com/office/drawing/2014/main" id="{18E228F7-4248-4B83-BE59-C54EF1B8936B}"/>
                      </a:ext>
                    </a:extLst>
                  </p:cNvPr>
                  <p:cNvSpPr/>
                  <p:nvPr/>
                </p:nvSpPr>
                <p:spPr bwMode="auto">
                  <a:xfrm>
                    <a:off x="6995259" y="3783817"/>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globe_6" title="Icon of a monitor in front of a sphere made of lines">
                    <a:extLst>
                      <a:ext uri="{FF2B5EF4-FFF2-40B4-BE49-F238E27FC236}">
                        <a16:creationId xmlns:a16="http://schemas.microsoft.com/office/drawing/2014/main" id="{1C5ED1BC-2765-4960-B962-611FF05D3E1A}"/>
                      </a:ext>
                    </a:extLst>
                  </p:cNvPr>
                  <p:cNvSpPr>
                    <a:spLocks noChangeAspect="1" noEditPoints="1"/>
                  </p:cNvSpPr>
                  <p:nvPr/>
                </p:nvSpPr>
                <p:spPr bwMode="auto">
                  <a:xfrm>
                    <a:off x="7124706" y="3906736"/>
                    <a:ext cx="183213" cy="19626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solidFill>
                        <a:srgbClr val="505050"/>
                      </a:solidFill>
                      <a:latin typeface="Segoe UI"/>
                    </a:endParaRPr>
                  </a:p>
                </p:txBody>
              </p:sp>
            </p:grpSp>
          </p:grpSp>
        </p:grpSp>
        <p:grpSp>
          <p:nvGrpSpPr>
            <p:cNvPr id="137" name="Group 136">
              <a:extLst>
                <a:ext uri="{FF2B5EF4-FFF2-40B4-BE49-F238E27FC236}">
                  <a16:creationId xmlns:a16="http://schemas.microsoft.com/office/drawing/2014/main" id="{6A58F7C4-AC29-4B03-BB99-DB69CC8A22DB}"/>
                </a:ext>
              </a:extLst>
            </p:cNvPr>
            <p:cNvGrpSpPr/>
            <p:nvPr/>
          </p:nvGrpSpPr>
          <p:grpSpPr>
            <a:xfrm>
              <a:off x="8660223" y="1135128"/>
              <a:ext cx="1222866" cy="504414"/>
              <a:chOff x="8244406" y="3053603"/>
              <a:chExt cx="1223040" cy="504486"/>
            </a:xfrm>
          </p:grpSpPr>
          <p:sp>
            <p:nvSpPr>
              <p:cNvPr id="101" name="TextBox 100">
                <a:extLst>
                  <a:ext uri="{FF2B5EF4-FFF2-40B4-BE49-F238E27FC236}">
                    <a16:creationId xmlns:a16="http://schemas.microsoft.com/office/drawing/2014/main" id="{AC432ABB-B8B3-4170-84C6-F05517AFF26D}"/>
                  </a:ext>
                </a:extLst>
              </p:cNvPr>
              <p:cNvSpPr txBox="1"/>
              <p:nvPr/>
            </p:nvSpPr>
            <p:spPr>
              <a:xfrm>
                <a:off x="8770537" y="3204324"/>
                <a:ext cx="696909"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Diagnostics</a:t>
                </a:r>
              </a:p>
            </p:txBody>
          </p:sp>
          <p:grpSp>
            <p:nvGrpSpPr>
              <p:cNvPr id="2076" name="Group 2075">
                <a:extLst>
                  <a:ext uri="{FF2B5EF4-FFF2-40B4-BE49-F238E27FC236}">
                    <a16:creationId xmlns:a16="http://schemas.microsoft.com/office/drawing/2014/main" id="{27918477-619D-4A37-BA4F-99051DDC8835}"/>
                  </a:ext>
                </a:extLst>
              </p:cNvPr>
              <p:cNvGrpSpPr/>
              <p:nvPr/>
            </p:nvGrpSpPr>
            <p:grpSpPr>
              <a:xfrm>
                <a:off x="8244406" y="3053603"/>
                <a:ext cx="491720" cy="504486"/>
                <a:chOff x="8244406" y="3053603"/>
                <a:chExt cx="491720" cy="504486"/>
              </a:xfrm>
            </p:grpSpPr>
            <p:sp>
              <p:nvSpPr>
                <p:cNvPr id="38" name="Rectangle 37">
                  <a:extLst>
                    <a:ext uri="{FF2B5EF4-FFF2-40B4-BE49-F238E27FC236}">
                      <a16:creationId xmlns:a16="http://schemas.microsoft.com/office/drawing/2014/main" id="{4B9D8E2E-5905-4DCC-8239-95086CBDA56C}"/>
                    </a:ext>
                  </a:extLst>
                </p:cNvPr>
                <p:cNvSpPr/>
                <p:nvPr/>
              </p:nvSpPr>
              <p:spPr bwMode="auto">
                <a:xfrm>
                  <a:off x="8294020" y="311598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1020506B-326D-4C59-8A3B-C42369047330}"/>
                    </a:ext>
                  </a:extLst>
                </p:cNvPr>
                <p:cNvSpPr/>
                <p:nvPr/>
              </p:nvSpPr>
              <p:spPr bwMode="auto">
                <a:xfrm>
                  <a:off x="8272452" y="308803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6" name="Group 2065">
                  <a:extLst>
                    <a:ext uri="{FF2B5EF4-FFF2-40B4-BE49-F238E27FC236}">
                      <a16:creationId xmlns:a16="http://schemas.microsoft.com/office/drawing/2014/main" id="{9671EE2A-52DB-466C-BB20-8E45F92B452A}"/>
                    </a:ext>
                  </a:extLst>
                </p:cNvPr>
                <p:cNvGrpSpPr/>
                <p:nvPr/>
              </p:nvGrpSpPr>
              <p:grpSpPr>
                <a:xfrm>
                  <a:off x="8244406" y="3053603"/>
                  <a:ext cx="442106" cy="442107"/>
                  <a:chOff x="8244406" y="3053603"/>
                  <a:chExt cx="442106" cy="442107"/>
                </a:xfrm>
              </p:grpSpPr>
              <p:sp>
                <p:nvSpPr>
                  <p:cNvPr id="40" name="Rectangle 39">
                    <a:extLst>
                      <a:ext uri="{FF2B5EF4-FFF2-40B4-BE49-F238E27FC236}">
                        <a16:creationId xmlns:a16="http://schemas.microsoft.com/office/drawing/2014/main" id="{39845D99-2DF9-4E2C-86C4-5ED09CB2E6EA}"/>
                      </a:ext>
                    </a:extLst>
                  </p:cNvPr>
                  <p:cNvSpPr/>
                  <p:nvPr/>
                </p:nvSpPr>
                <p:spPr bwMode="auto">
                  <a:xfrm>
                    <a:off x="8244406" y="3053603"/>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ool" title="Icon of a skrewdriver and wrench">
                    <a:extLst>
                      <a:ext uri="{FF2B5EF4-FFF2-40B4-BE49-F238E27FC236}">
                        <a16:creationId xmlns:a16="http://schemas.microsoft.com/office/drawing/2014/main" id="{19016A58-8E1F-41D8-B933-310A44A2CEB1}"/>
                      </a:ext>
                    </a:extLst>
                  </p:cNvPr>
                  <p:cNvSpPr>
                    <a:spLocks noChangeAspect="1" noEditPoints="1"/>
                  </p:cNvSpPr>
                  <p:nvPr/>
                </p:nvSpPr>
                <p:spPr bwMode="auto">
                  <a:xfrm>
                    <a:off x="8395792" y="3176522"/>
                    <a:ext cx="139335" cy="19626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accent1"/>
                    </a:solidFill>
                    <a:prstDash val="solid"/>
                    <a:miter lim="800000"/>
                    <a:headEnd/>
                    <a:tailEnd/>
                  </a:ln>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grpSp>
          </p:grpSp>
        </p:grpSp>
        <p:grpSp>
          <p:nvGrpSpPr>
            <p:cNvPr id="134" name="Group 133">
              <a:extLst>
                <a:ext uri="{FF2B5EF4-FFF2-40B4-BE49-F238E27FC236}">
                  <a16:creationId xmlns:a16="http://schemas.microsoft.com/office/drawing/2014/main" id="{24FE3D6A-B86E-4ABC-B6DE-2BF19CEC20D0}"/>
                </a:ext>
              </a:extLst>
            </p:cNvPr>
            <p:cNvGrpSpPr/>
            <p:nvPr/>
          </p:nvGrpSpPr>
          <p:grpSpPr>
            <a:xfrm>
              <a:off x="9974353" y="1138968"/>
              <a:ext cx="1222555" cy="504414"/>
              <a:chOff x="9493553" y="3057443"/>
              <a:chExt cx="1222729" cy="504486"/>
            </a:xfrm>
          </p:grpSpPr>
          <p:sp>
            <p:nvSpPr>
              <p:cNvPr id="104" name="TextBox 103">
                <a:extLst>
                  <a:ext uri="{FF2B5EF4-FFF2-40B4-BE49-F238E27FC236}">
                    <a16:creationId xmlns:a16="http://schemas.microsoft.com/office/drawing/2014/main" id="{E1381C92-0128-497D-8B10-8DFC3AA94E56}"/>
                  </a:ext>
                </a:extLst>
              </p:cNvPr>
              <p:cNvSpPr txBox="1"/>
              <p:nvPr/>
            </p:nvSpPr>
            <p:spPr>
              <a:xfrm>
                <a:off x="10019373" y="3238952"/>
                <a:ext cx="696909"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Gateway</a:t>
                </a:r>
              </a:p>
            </p:txBody>
          </p:sp>
          <p:grpSp>
            <p:nvGrpSpPr>
              <p:cNvPr id="2077" name="Group 2076">
                <a:extLst>
                  <a:ext uri="{FF2B5EF4-FFF2-40B4-BE49-F238E27FC236}">
                    <a16:creationId xmlns:a16="http://schemas.microsoft.com/office/drawing/2014/main" id="{1477C32C-39AE-403E-8927-29840B6A7B48}"/>
                  </a:ext>
                </a:extLst>
              </p:cNvPr>
              <p:cNvGrpSpPr/>
              <p:nvPr/>
            </p:nvGrpSpPr>
            <p:grpSpPr>
              <a:xfrm>
                <a:off x="9493553" y="3057443"/>
                <a:ext cx="491720" cy="504486"/>
                <a:chOff x="9493553" y="3057443"/>
                <a:chExt cx="491720" cy="504486"/>
              </a:xfrm>
            </p:grpSpPr>
            <p:sp>
              <p:nvSpPr>
                <p:cNvPr id="47" name="Rectangle 46">
                  <a:extLst>
                    <a:ext uri="{FF2B5EF4-FFF2-40B4-BE49-F238E27FC236}">
                      <a16:creationId xmlns:a16="http://schemas.microsoft.com/office/drawing/2014/main" id="{50C3E760-290A-42AE-8901-2FA427284B6D}"/>
                    </a:ext>
                  </a:extLst>
                </p:cNvPr>
                <p:cNvSpPr/>
                <p:nvPr/>
              </p:nvSpPr>
              <p:spPr bwMode="auto">
                <a:xfrm>
                  <a:off x="9543167" y="311982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6934EF0-01F5-4FAB-937E-D7316A1304CA}"/>
                    </a:ext>
                  </a:extLst>
                </p:cNvPr>
                <p:cNvSpPr/>
                <p:nvPr/>
              </p:nvSpPr>
              <p:spPr bwMode="auto">
                <a:xfrm>
                  <a:off x="9521599" y="309187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7" name="Group 2066">
                  <a:extLst>
                    <a:ext uri="{FF2B5EF4-FFF2-40B4-BE49-F238E27FC236}">
                      <a16:creationId xmlns:a16="http://schemas.microsoft.com/office/drawing/2014/main" id="{BFB297D9-581B-4901-8551-5AD39F4E58EB}"/>
                    </a:ext>
                  </a:extLst>
                </p:cNvPr>
                <p:cNvGrpSpPr/>
                <p:nvPr/>
              </p:nvGrpSpPr>
              <p:grpSpPr>
                <a:xfrm>
                  <a:off x="9493553" y="3057443"/>
                  <a:ext cx="442106" cy="442107"/>
                  <a:chOff x="9493553" y="3057443"/>
                  <a:chExt cx="442106" cy="442107"/>
                </a:xfrm>
              </p:grpSpPr>
              <p:sp>
                <p:nvSpPr>
                  <p:cNvPr id="49" name="Rectangle 48">
                    <a:extLst>
                      <a:ext uri="{FF2B5EF4-FFF2-40B4-BE49-F238E27FC236}">
                        <a16:creationId xmlns:a16="http://schemas.microsoft.com/office/drawing/2014/main" id="{9841EBDB-4FC6-4901-A3F1-61F0958C1B06}"/>
                      </a:ext>
                    </a:extLst>
                  </p:cNvPr>
                  <p:cNvSpPr/>
                  <p:nvPr/>
                </p:nvSpPr>
                <p:spPr bwMode="auto">
                  <a:xfrm>
                    <a:off x="9493553" y="3057443"/>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Move_E7C2" title="Icon of four arrows pointing away from eachother">
                    <a:extLst>
                      <a:ext uri="{FF2B5EF4-FFF2-40B4-BE49-F238E27FC236}">
                        <a16:creationId xmlns:a16="http://schemas.microsoft.com/office/drawing/2014/main" id="{39317A0A-BCEF-4CCB-AED3-7D3E68CF859F}"/>
                      </a:ext>
                    </a:extLst>
                  </p:cNvPr>
                  <p:cNvSpPr>
                    <a:spLocks noChangeAspect="1" noEditPoints="1"/>
                  </p:cNvSpPr>
                  <p:nvPr/>
                </p:nvSpPr>
                <p:spPr bwMode="auto">
                  <a:xfrm>
                    <a:off x="9616497" y="3180362"/>
                    <a:ext cx="196219" cy="1962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accent1"/>
                    </a:solidFill>
                    <a:prstDash val="solid"/>
                    <a:miter lim="800000"/>
                    <a:headEnd/>
                    <a:tailEnd/>
                  </a:ln>
                </p:spPr>
                <p:txBody>
                  <a:bodyPr vert="horz" wrap="square" lIns="89594" tIns="44797" rIns="89594" bIns="44797" numCol="1" anchor="t" anchorCtr="0" compatLnSpc="1">
                    <a:prstTxWarp prst="textNoShape">
                      <a:avLst/>
                    </a:prstTxWarp>
                  </a:bodyPr>
                  <a:lstStyle/>
                  <a:p>
                    <a:pPr algn="ctr" defTabSz="895859" fontAlgn="base">
                      <a:defRPr/>
                    </a:pPr>
                    <a:endParaRPr lang="en-US" sz="918">
                      <a:gradFill>
                        <a:gsLst>
                          <a:gs pos="0">
                            <a:srgbClr val="505050"/>
                          </a:gs>
                          <a:gs pos="100000">
                            <a:srgbClr val="505050"/>
                          </a:gs>
                        </a:gsLst>
                        <a:lin ang="5400000" scaled="1"/>
                      </a:gradFill>
                      <a:latin typeface="Segoe UI"/>
                    </a:endParaRPr>
                  </a:p>
                </p:txBody>
              </p:sp>
            </p:grpSp>
          </p:grpSp>
        </p:grpSp>
        <p:grpSp>
          <p:nvGrpSpPr>
            <p:cNvPr id="133" name="Group 132">
              <a:extLst>
                <a:ext uri="{FF2B5EF4-FFF2-40B4-BE49-F238E27FC236}">
                  <a16:creationId xmlns:a16="http://schemas.microsoft.com/office/drawing/2014/main" id="{A3A52032-D81D-4F52-BEB9-66EDC8F79296}"/>
                </a:ext>
              </a:extLst>
            </p:cNvPr>
            <p:cNvGrpSpPr/>
            <p:nvPr/>
          </p:nvGrpSpPr>
          <p:grpSpPr>
            <a:xfrm>
              <a:off x="8660223" y="1866009"/>
              <a:ext cx="1222866" cy="504414"/>
              <a:chOff x="8114390" y="3784587"/>
              <a:chExt cx="1223040" cy="504486"/>
            </a:xfrm>
          </p:grpSpPr>
          <p:sp>
            <p:nvSpPr>
              <p:cNvPr id="107" name="TextBox 106">
                <a:extLst>
                  <a:ext uri="{FF2B5EF4-FFF2-40B4-BE49-F238E27FC236}">
                    <a16:creationId xmlns:a16="http://schemas.microsoft.com/office/drawing/2014/main" id="{70B2F40B-6C92-4F93-B699-56561295A9A6}"/>
                  </a:ext>
                </a:extLst>
              </p:cNvPr>
              <p:cNvSpPr txBox="1"/>
              <p:nvPr/>
            </p:nvSpPr>
            <p:spPr>
              <a:xfrm>
                <a:off x="8640521" y="3962095"/>
                <a:ext cx="696909"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Broker</a:t>
                </a:r>
              </a:p>
            </p:txBody>
          </p:sp>
          <p:grpSp>
            <p:nvGrpSpPr>
              <p:cNvPr id="2078" name="Group 2077">
                <a:extLst>
                  <a:ext uri="{FF2B5EF4-FFF2-40B4-BE49-F238E27FC236}">
                    <a16:creationId xmlns:a16="http://schemas.microsoft.com/office/drawing/2014/main" id="{4F7FA898-5789-4556-BD69-8578262E7696}"/>
                  </a:ext>
                </a:extLst>
              </p:cNvPr>
              <p:cNvGrpSpPr/>
              <p:nvPr/>
            </p:nvGrpSpPr>
            <p:grpSpPr>
              <a:xfrm>
                <a:off x="8114390" y="3784587"/>
                <a:ext cx="491720" cy="504486"/>
                <a:chOff x="8114390" y="3784587"/>
                <a:chExt cx="491720" cy="504486"/>
              </a:xfrm>
            </p:grpSpPr>
            <p:sp>
              <p:nvSpPr>
                <p:cNvPr id="56" name="Rectangle 55">
                  <a:extLst>
                    <a:ext uri="{FF2B5EF4-FFF2-40B4-BE49-F238E27FC236}">
                      <a16:creationId xmlns:a16="http://schemas.microsoft.com/office/drawing/2014/main" id="{EBBB64C0-B636-4A61-A288-CB2EBE9DC759}"/>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E9CC5AC9-1A68-4146-9EB1-DDEB626C9D1C}"/>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8" name="Group 2067">
                  <a:extLst>
                    <a:ext uri="{FF2B5EF4-FFF2-40B4-BE49-F238E27FC236}">
                      <a16:creationId xmlns:a16="http://schemas.microsoft.com/office/drawing/2014/main" id="{0D4D5576-9582-4BED-A203-63538DB9415B}"/>
                    </a:ext>
                  </a:extLst>
                </p:cNvPr>
                <p:cNvGrpSpPr/>
                <p:nvPr/>
              </p:nvGrpSpPr>
              <p:grpSpPr>
                <a:xfrm>
                  <a:off x="8114390" y="3784587"/>
                  <a:ext cx="442106" cy="442107"/>
                  <a:chOff x="8114390" y="3784587"/>
                  <a:chExt cx="442106" cy="442107"/>
                </a:xfrm>
              </p:grpSpPr>
              <p:sp>
                <p:nvSpPr>
                  <p:cNvPr id="58" name="Rectangle 57">
                    <a:extLst>
                      <a:ext uri="{FF2B5EF4-FFF2-40B4-BE49-F238E27FC236}">
                        <a16:creationId xmlns:a16="http://schemas.microsoft.com/office/drawing/2014/main" id="{78CE55F8-A4CA-402E-8BDD-6079D7DF8940}"/>
                      </a:ext>
                    </a:extLst>
                  </p:cNvPr>
                  <p:cNvSpPr/>
                  <p:nvPr/>
                </p:nvSpPr>
                <p:spPr bwMode="auto">
                  <a:xfrm>
                    <a:off x="8114390" y="3784587"/>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arrow_17" title="Icon of a curved arrow that splits in two directions">
                    <a:extLst>
                      <a:ext uri="{FF2B5EF4-FFF2-40B4-BE49-F238E27FC236}">
                        <a16:creationId xmlns:a16="http://schemas.microsoft.com/office/drawing/2014/main" id="{4B3E7A55-07A1-405F-8C56-D0497C5D9E6F}"/>
                      </a:ext>
                    </a:extLst>
                  </p:cNvPr>
                  <p:cNvSpPr>
                    <a:spLocks noChangeAspect="1" noEditPoints="1"/>
                  </p:cNvSpPr>
                  <p:nvPr/>
                </p:nvSpPr>
                <p:spPr bwMode="auto">
                  <a:xfrm>
                    <a:off x="8256387" y="3895795"/>
                    <a:ext cx="158105" cy="19626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accent1"/>
                    </a:solidFill>
                    <a:prstDash val="solid"/>
                    <a:miter lim="800000"/>
                    <a:headEnd/>
                    <a:tailEnd/>
                  </a:ln>
                </p:spPr>
                <p:txBody>
                  <a:bodyPr vert="horz" wrap="square" lIns="89594" tIns="44797" rIns="89594" bIns="44797" numCol="1" anchor="t" anchorCtr="0" compatLnSpc="1">
                    <a:prstTxWarp prst="textNoShape">
                      <a:avLst/>
                    </a:prstTxWarp>
                  </a:bodyPr>
                  <a:lstStyle/>
                  <a:p>
                    <a:pPr algn="ctr" defTabSz="895859" fontAlgn="base">
                      <a:defRPr/>
                    </a:pPr>
                    <a:endParaRPr lang="en-US" sz="918">
                      <a:gradFill>
                        <a:gsLst>
                          <a:gs pos="0">
                            <a:srgbClr val="505050"/>
                          </a:gs>
                          <a:gs pos="100000">
                            <a:srgbClr val="505050"/>
                          </a:gs>
                        </a:gsLst>
                        <a:lin ang="5400000" scaled="1"/>
                      </a:gradFill>
                      <a:latin typeface="Segoe UI"/>
                    </a:endParaRPr>
                  </a:p>
                </p:txBody>
              </p:sp>
            </p:grpSp>
          </p:grpSp>
        </p:grpSp>
        <p:sp>
          <p:nvSpPr>
            <p:cNvPr id="152" name="TextBox 151">
              <a:extLst>
                <a:ext uri="{FF2B5EF4-FFF2-40B4-BE49-F238E27FC236}">
                  <a16:creationId xmlns:a16="http://schemas.microsoft.com/office/drawing/2014/main" id="{7BDB90D0-359F-44C5-A118-B9010AD05217}"/>
                </a:ext>
              </a:extLst>
            </p:cNvPr>
            <p:cNvSpPr txBox="1"/>
            <p:nvPr/>
          </p:nvSpPr>
          <p:spPr>
            <a:xfrm>
              <a:off x="9220431" y="3616571"/>
              <a:ext cx="696810" cy="288178"/>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Windows 10 Enterprise</a:t>
              </a:r>
            </a:p>
          </p:txBody>
        </p:sp>
        <p:sp>
          <p:nvSpPr>
            <p:cNvPr id="118" name="TextBox 117">
              <a:extLst>
                <a:ext uri="{FF2B5EF4-FFF2-40B4-BE49-F238E27FC236}">
                  <a16:creationId xmlns:a16="http://schemas.microsoft.com/office/drawing/2014/main" id="{EB7A9255-BD11-4B65-A035-46A5E9F16866}"/>
                </a:ext>
              </a:extLst>
            </p:cNvPr>
            <p:cNvSpPr txBox="1"/>
            <p:nvPr/>
          </p:nvSpPr>
          <p:spPr>
            <a:xfrm>
              <a:off x="7352271" y="651489"/>
              <a:ext cx="2398044" cy="172934"/>
            </a:xfrm>
            <a:prstGeom prst="rect">
              <a:avLst/>
            </a:prstGeom>
            <a:noFill/>
          </p:spPr>
          <p:txBody>
            <a:bodyPr wrap="square" lIns="0" tIns="0" rIns="0" bIns="0" rtlCol="0" anchor="ctr">
              <a:spAutoFit/>
            </a:bodyPr>
            <a:lstStyle/>
            <a:p>
              <a:pPr defTabSz="913962">
                <a:lnSpc>
                  <a:spcPct val="90000"/>
                </a:lnSpc>
                <a:spcAft>
                  <a:spcPts val="586"/>
                </a:spcAft>
                <a:defRPr/>
              </a:pPr>
              <a:r>
                <a:rPr lang="en-US" sz="1224" spc="20">
                  <a:solidFill>
                    <a:srgbClr val="282828"/>
                  </a:solidFill>
                  <a:latin typeface="Segoe UI Semibold"/>
                </a:rPr>
                <a:t>Managed by Microsoft</a:t>
              </a:r>
            </a:p>
          </p:txBody>
        </p:sp>
        <p:grpSp>
          <p:nvGrpSpPr>
            <p:cNvPr id="7" name="Group 6">
              <a:extLst>
                <a:ext uri="{FF2B5EF4-FFF2-40B4-BE49-F238E27FC236}">
                  <a16:creationId xmlns:a16="http://schemas.microsoft.com/office/drawing/2014/main" id="{40063AA6-2E15-412F-9722-449B94ABF90E}"/>
                </a:ext>
              </a:extLst>
            </p:cNvPr>
            <p:cNvGrpSpPr/>
            <p:nvPr/>
          </p:nvGrpSpPr>
          <p:grpSpPr>
            <a:xfrm>
              <a:off x="7343406" y="3541837"/>
              <a:ext cx="480116" cy="474849"/>
              <a:chOff x="7913711" y="5603232"/>
              <a:chExt cx="480185" cy="474916"/>
            </a:xfrm>
          </p:grpSpPr>
          <p:sp>
            <p:nvSpPr>
              <p:cNvPr id="167" name="Rectangle 166">
                <a:extLst>
                  <a:ext uri="{FF2B5EF4-FFF2-40B4-BE49-F238E27FC236}">
                    <a16:creationId xmlns:a16="http://schemas.microsoft.com/office/drawing/2014/main" id="{A8EEA480-D375-4711-82EF-67F07EDC2F76}"/>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monitor" title="Icon of a monitor">
                <a:extLst>
                  <a:ext uri="{FF2B5EF4-FFF2-40B4-BE49-F238E27FC236}">
                    <a16:creationId xmlns:a16="http://schemas.microsoft.com/office/drawing/2014/main" id="{40949C75-7815-462D-B995-118E0EFDDDFF}"/>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sp>
            <p:nvSpPr>
              <p:cNvPr id="164" name="Rectangle 163">
                <a:extLst>
                  <a:ext uri="{FF2B5EF4-FFF2-40B4-BE49-F238E27FC236}">
                    <a16:creationId xmlns:a16="http://schemas.microsoft.com/office/drawing/2014/main" id="{3B2601D3-6F8D-48EF-BFA4-19A3BEA555C1}"/>
                  </a:ext>
                </a:extLst>
              </p:cNvPr>
              <p:cNvSpPr/>
              <p:nvPr/>
            </p:nvSpPr>
            <p:spPr bwMode="auto">
              <a:xfrm>
                <a:off x="7913711" y="560323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monitor" title="Icon of a monitor">
                <a:extLst>
                  <a:ext uri="{FF2B5EF4-FFF2-40B4-BE49-F238E27FC236}">
                    <a16:creationId xmlns:a16="http://schemas.microsoft.com/office/drawing/2014/main" id="{6A083FB6-110F-4340-A3F7-29494668F3B5}"/>
                  </a:ext>
                </a:extLst>
              </p:cNvPr>
              <p:cNvSpPr>
                <a:spLocks noChangeAspect="1" noEditPoints="1"/>
              </p:cNvSpPr>
              <p:nvPr/>
            </p:nvSpPr>
            <p:spPr bwMode="auto">
              <a:xfrm>
                <a:off x="8012096" y="5729724"/>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grpSp>
        <p:grpSp>
          <p:nvGrpSpPr>
            <p:cNvPr id="169" name="Group 168">
              <a:extLst>
                <a:ext uri="{FF2B5EF4-FFF2-40B4-BE49-F238E27FC236}">
                  <a16:creationId xmlns:a16="http://schemas.microsoft.com/office/drawing/2014/main" id="{64F32F09-3808-4A96-9F81-293FA7D1BEBD}"/>
                </a:ext>
              </a:extLst>
            </p:cNvPr>
            <p:cNvGrpSpPr/>
            <p:nvPr/>
          </p:nvGrpSpPr>
          <p:grpSpPr>
            <a:xfrm>
              <a:off x="8661843" y="3540085"/>
              <a:ext cx="480116" cy="474849"/>
              <a:chOff x="7913711" y="5603232"/>
              <a:chExt cx="480185" cy="474916"/>
            </a:xfrm>
          </p:grpSpPr>
          <p:sp>
            <p:nvSpPr>
              <p:cNvPr id="170" name="Rectangle 169">
                <a:extLst>
                  <a:ext uri="{FF2B5EF4-FFF2-40B4-BE49-F238E27FC236}">
                    <a16:creationId xmlns:a16="http://schemas.microsoft.com/office/drawing/2014/main" id="{11C59B71-7A2C-4B2C-A45D-0B7EEDE3FEE9}"/>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monitor" title="Icon of a monitor">
                <a:extLst>
                  <a:ext uri="{FF2B5EF4-FFF2-40B4-BE49-F238E27FC236}">
                    <a16:creationId xmlns:a16="http://schemas.microsoft.com/office/drawing/2014/main" id="{B9D6B319-579B-4503-AC7E-A6B3FEA4A8F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sp>
            <p:nvSpPr>
              <p:cNvPr id="172" name="Rectangle 171">
                <a:extLst>
                  <a:ext uri="{FF2B5EF4-FFF2-40B4-BE49-F238E27FC236}">
                    <a16:creationId xmlns:a16="http://schemas.microsoft.com/office/drawing/2014/main" id="{61DD8D9D-0830-4289-92A1-D335CB36EBAE}"/>
                  </a:ext>
                </a:extLst>
              </p:cNvPr>
              <p:cNvSpPr/>
              <p:nvPr/>
            </p:nvSpPr>
            <p:spPr bwMode="auto">
              <a:xfrm>
                <a:off x="7913711" y="560323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monitor" title="Icon of a monitor">
                <a:extLst>
                  <a:ext uri="{FF2B5EF4-FFF2-40B4-BE49-F238E27FC236}">
                    <a16:creationId xmlns:a16="http://schemas.microsoft.com/office/drawing/2014/main" id="{09E78913-8B78-4476-A09E-6C5BAECBE293}"/>
                  </a:ext>
                </a:extLst>
              </p:cNvPr>
              <p:cNvSpPr>
                <a:spLocks noChangeAspect="1" noEditPoints="1"/>
              </p:cNvSpPr>
              <p:nvPr/>
            </p:nvSpPr>
            <p:spPr bwMode="auto">
              <a:xfrm>
                <a:off x="8012096" y="5729724"/>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grpSp>
        <p:grpSp>
          <p:nvGrpSpPr>
            <p:cNvPr id="174" name="Group 173">
              <a:extLst>
                <a:ext uri="{FF2B5EF4-FFF2-40B4-BE49-F238E27FC236}">
                  <a16:creationId xmlns:a16="http://schemas.microsoft.com/office/drawing/2014/main" id="{164F51C9-9D54-4F7E-8AED-495AD5E4FCE9}"/>
                </a:ext>
              </a:extLst>
            </p:cNvPr>
            <p:cNvGrpSpPr/>
            <p:nvPr/>
          </p:nvGrpSpPr>
          <p:grpSpPr>
            <a:xfrm>
              <a:off x="9995970" y="3540085"/>
              <a:ext cx="480116" cy="474849"/>
              <a:chOff x="7913711" y="5603232"/>
              <a:chExt cx="480185" cy="474916"/>
            </a:xfrm>
          </p:grpSpPr>
          <p:sp>
            <p:nvSpPr>
              <p:cNvPr id="175" name="Rectangle 174">
                <a:extLst>
                  <a:ext uri="{FF2B5EF4-FFF2-40B4-BE49-F238E27FC236}">
                    <a16:creationId xmlns:a16="http://schemas.microsoft.com/office/drawing/2014/main" id="{227C7F70-693E-40CC-B78F-1461BE323629}"/>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monitor" title="Icon of a monitor">
                <a:extLst>
                  <a:ext uri="{FF2B5EF4-FFF2-40B4-BE49-F238E27FC236}">
                    <a16:creationId xmlns:a16="http://schemas.microsoft.com/office/drawing/2014/main" id="{8A14813C-8F06-4B27-BC0C-D6AAC99368D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sp>
            <p:nvSpPr>
              <p:cNvPr id="177" name="Rectangle 176">
                <a:extLst>
                  <a:ext uri="{FF2B5EF4-FFF2-40B4-BE49-F238E27FC236}">
                    <a16:creationId xmlns:a16="http://schemas.microsoft.com/office/drawing/2014/main" id="{983563E8-B0CC-403B-96BA-92E9D98C7179}"/>
                  </a:ext>
                </a:extLst>
              </p:cNvPr>
              <p:cNvSpPr/>
              <p:nvPr/>
            </p:nvSpPr>
            <p:spPr bwMode="auto">
              <a:xfrm>
                <a:off x="7913711" y="560323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monitor" title="Icon of a monitor">
                <a:extLst>
                  <a:ext uri="{FF2B5EF4-FFF2-40B4-BE49-F238E27FC236}">
                    <a16:creationId xmlns:a16="http://schemas.microsoft.com/office/drawing/2014/main" id="{F9A1FA14-BF80-4D94-9BE5-D56CB4C7B533}"/>
                  </a:ext>
                </a:extLst>
              </p:cNvPr>
              <p:cNvSpPr>
                <a:spLocks noChangeAspect="1" noEditPoints="1"/>
              </p:cNvSpPr>
              <p:nvPr/>
            </p:nvSpPr>
            <p:spPr bwMode="auto">
              <a:xfrm>
                <a:off x="8012096" y="5729724"/>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grpSp>
        <p:sp>
          <p:nvSpPr>
            <p:cNvPr id="188" name="TextBox 187">
              <a:extLst>
                <a:ext uri="{FF2B5EF4-FFF2-40B4-BE49-F238E27FC236}">
                  <a16:creationId xmlns:a16="http://schemas.microsoft.com/office/drawing/2014/main" id="{9FBE72E4-F6D7-449A-9E14-98457EE13A52}"/>
                </a:ext>
              </a:extLst>
            </p:cNvPr>
            <p:cNvSpPr txBox="1"/>
            <p:nvPr/>
          </p:nvSpPr>
          <p:spPr>
            <a:xfrm>
              <a:off x="7890959" y="4279308"/>
              <a:ext cx="890017" cy="432267"/>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Windows </a:t>
              </a:r>
              <a:br>
                <a:rPr lang="en-US" sz="918">
                  <a:solidFill>
                    <a:srgbClr val="000000"/>
                  </a:solidFill>
                  <a:latin typeface="Segoe UI"/>
                </a:rPr>
              </a:br>
              <a:r>
                <a:rPr lang="en-US" sz="918">
                  <a:solidFill>
                    <a:srgbClr val="000000"/>
                  </a:solidFill>
                  <a:latin typeface="Segoe UI"/>
                </a:rPr>
                <a:t>Server 2012 </a:t>
              </a:r>
              <a:br>
                <a:rPr lang="en-US" sz="918">
                  <a:solidFill>
                    <a:srgbClr val="000000"/>
                  </a:solidFill>
                  <a:latin typeface="Segoe UI"/>
                </a:rPr>
              </a:br>
              <a:r>
                <a:rPr lang="en-US" sz="918">
                  <a:solidFill>
                    <a:srgbClr val="000000"/>
                  </a:solidFill>
                  <a:latin typeface="Segoe UI"/>
                </a:rPr>
                <a:t>R2 and up</a:t>
              </a:r>
            </a:p>
          </p:txBody>
        </p:sp>
        <p:sp>
          <p:nvSpPr>
            <p:cNvPr id="189" name="TextBox 188">
              <a:extLst>
                <a:ext uri="{FF2B5EF4-FFF2-40B4-BE49-F238E27FC236}">
                  <a16:creationId xmlns:a16="http://schemas.microsoft.com/office/drawing/2014/main" id="{258D5277-ADAB-4319-BB98-2BCBEA730874}"/>
                </a:ext>
              </a:extLst>
            </p:cNvPr>
            <p:cNvSpPr txBox="1"/>
            <p:nvPr/>
          </p:nvSpPr>
          <p:spPr>
            <a:xfrm>
              <a:off x="10535508" y="3560916"/>
              <a:ext cx="794590" cy="432267"/>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Windows 10 Enterprise multi-session</a:t>
              </a:r>
            </a:p>
          </p:txBody>
        </p:sp>
        <p:grpSp>
          <p:nvGrpSpPr>
            <p:cNvPr id="192" name="Group 191">
              <a:extLst>
                <a:ext uri="{FF2B5EF4-FFF2-40B4-BE49-F238E27FC236}">
                  <a16:creationId xmlns:a16="http://schemas.microsoft.com/office/drawing/2014/main" id="{35FBBE9D-90EA-4ABC-B5DF-20F37AC2B1A0}"/>
                </a:ext>
              </a:extLst>
            </p:cNvPr>
            <p:cNvGrpSpPr/>
            <p:nvPr/>
          </p:nvGrpSpPr>
          <p:grpSpPr>
            <a:xfrm>
              <a:off x="7344357" y="4277600"/>
              <a:ext cx="480116" cy="474849"/>
              <a:chOff x="7913711" y="5603232"/>
              <a:chExt cx="480185" cy="474916"/>
            </a:xfrm>
          </p:grpSpPr>
          <p:sp>
            <p:nvSpPr>
              <p:cNvPr id="193" name="Rectangle 192">
                <a:extLst>
                  <a:ext uri="{FF2B5EF4-FFF2-40B4-BE49-F238E27FC236}">
                    <a16:creationId xmlns:a16="http://schemas.microsoft.com/office/drawing/2014/main" id="{11080E07-404C-4AFA-90C3-92490DEBE47A}"/>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monitor" title="Icon of a monitor">
                <a:extLst>
                  <a:ext uri="{FF2B5EF4-FFF2-40B4-BE49-F238E27FC236}">
                    <a16:creationId xmlns:a16="http://schemas.microsoft.com/office/drawing/2014/main" id="{A5BE429D-AEF5-43E0-A878-4C13AD839CCF}"/>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sp>
            <p:nvSpPr>
              <p:cNvPr id="195" name="Rectangle 194">
                <a:extLst>
                  <a:ext uri="{FF2B5EF4-FFF2-40B4-BE49-F238E27FC236}">
                    <a16:creationId xmlns:a16="http://schemas.microsoft.com/office/drawing/2014/main" id="{99CE79BC-7E5A-44A6-B815-1AD7ECAD1AC1}"/>
                  </a:ext>
                </a:extLst>
              </p:cNvPr>
              <p:cNvSpPr/>
              <p:nvPr/>
            </p:nvSpPr>
            <p:spPr bwMode="auto">
              <a:xfrm>
                <a:off x="7913711" y="560323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monitor" title="Icon of a monitor">
                <a:extLst>
                  <a:ext uri="{FF2B5EF4-FFF2-40B4-BE49-F238E27FC236}">
                    <a16:creationId xmlns:a16="http://schemas.microsoft.com/office/drawing/2014/main" id="{F6671E0D-BD0A-4F6B-9C15-EAE2B603E5AD}"/>
                  </a:ext>
                </a:extLst>
              </p:cNvPr>
              <p:cNvSpPr>
                <a:spLocks noChangeAspect="1" noEditPoints="1"/>
              </p:cNvSpPr>
              <p:nvPr/>
            </p:nvSpPr>
            <p:spPr bwMode="auto">
              <a:xfrm>
                <a:off x="8012096" y="5729724"/>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a:gradFill>
                    <a:gsLst>
                      <a:gs pos="0">
                        <a:srgbClr val="505050"/>
                      </a:gs>
                      <a:gs pos="100000">
                        <a:srgbClr val="505050"/>
                      </a:gs>
                    </a:gsLst>
                  </a:gradFill>
                  <a:latin typeface="Segoe UI"/>
                </a:endParaRPr>
              </a:p>
            </p:txBody>
          </p:sp>
        </p:grpSp>
        <p:grpSp>
          <p:nvGrpSpPr>
            <p:cNvPr id="99" name="Group 98">
              <a:extLst>
                <a:ext uri="{FF2B5EF4-FFF2-40B4-BE49-F238E27FC236}">
                  <a16:creationId xmlns:a16="http://schemas.microsoft.com/office/drawing/2014/main" id="{3A3243CF-E520-4E62-9440-E1A9005486A2}"/>
                </a:ext>
              </a:extLst>
            </p:cNvPr>
            <p:cNvGrpSpPr/>
            <p:nvPr/>
          </p:nvGrpSpPr>
          <p:grpSpPr>
            <a:xfrm>
              <a:off x="9974351" y="1865239"/>
              <a:ext cx="1363730" cy="504414"/>
              <a:chOff x="8114390" y="3784587"/>
              <a:chExt cx="1363924" cy="504486"/>
            </a:xfrm>
          </p:grpSpPr>
          <p:sp>
            <p:nvSpPr>
              <p:cNvPr id="100" name="TextBox 99">
                <a:extLst>
                  <a:ext uri="{FF2B5EF4-FFF2-40B4-BE49-F238E27FC236}">
                    <a16:creationId xmlns:a16="http://schemas.microsoft.com/office/drawing/2014/main" id="{46E76467-B42C-4C89-8572-261D93E516E3}"/>
                  </a:ext>
                </a:extLst>
              </p:cNvPr>
              <p:cNvSpPr txBox="1"/>
              <p:nvPr/>
            </p:nvSpPr>
            <p:spPr>
              <a:xfrm>
                <a:off x="8640521" y="3965406"/>
                <a:ext cx="837793" cy="144110"/>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Load balancing</a:t>
                </a:r>
              </a:p>
            </p:txBody>
          </p:sp>
          <p:grpSp>
            <p:nvGrpSpPr>
              <p:cNvPr id="102" name="Group 101">
                <a:extLst>
                  <a:ext uri="{FF2B5EF4-FFF2-40B4-BE49-F238E27FC236}">
                    <a16:creationId xmlns:a16="http://schemas.microsoft.com/office/drawing/2014/main" id="{8DF3BFC3-36E7-4828-8C4D-67BB4FC43997}"/>
                  </a:ext>
                </a:extLst>
              </p:cNvPr>
              <p:cNvGrpSpPr/>
              <p:nvPr/>
            </p:nvGrpSpPr>
            <p:grpSpPr>
              <a:xfrm>
                <a:off x="8114390" y="3784587"/>
                <a:ext cx="491720" cy="504486"/>
                <a:chOff x="8114390" y="3784587"/>
                <a:chExt cx="491720" cy="504486"/>
              </a:xfrm>
            </p:grpSpPr>
            <p:sp>
              <p:nvSpPr>
                <p:cNvPr id="103" name="Rectangle 102">
                  <a:extLst>
                    <a:ext uri="{FF2B5EF4-FFF2-40B4-BE49-F238E27FC236}">
                      <a16:creationId xmlns:a16="http://schemas.microsoft.com/office/drawing/2014/main" id="{49186DCF-5BBC-49CE-B7A4-8A54D709CF65}"/>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55452E7F-992B-425D-93FE-EEB530B31A0E}"/>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6BE513A0-8795-4813-B40A-B2AB51287855}"/>
                    </a:ext>
                  </a:extLst>
                </p:cNvPr>
                <p:cNvSpPr/>
                <p:nvPr/>
              </p:nvSpPr>
              <p:spPr bwMode="auto">
                <a:xfrm>
                  <a:off x="8114390" y="3784587"/>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MiniExpand_E93A" title="Icon of a rectangle on the lower-left inside a larger rectangle with an arrow pointed to the upper-right corner">
              <a:extLst>
                <a:ext uri="{FF2B5EF4-FFF2-40B4-BE49-F238E27FC236}">
                  <a16:creationId xmlns:a16="http://schemas.microsoft.com/office/drawing/2014/main" id="{6A9146AA-E1EC-4F26-8D29-576FC8143EDC}"/>
                </a:ext>
              </a:extLst>
            </p:cNvPr>
            <p:cNvSpPr>
              <a:spLocks noChangeAspect="1" noEditPoints="1"/>
            </p:cNvSpPr>
            <p:nvPr/>
          </p:nvSpPr>
          <p:spPr bwMode="auto">
            <a:xfrm>
              <a:off x="10079431" y="1997592"/>
              <a:ext cx="231832" cy="19624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chemeClr val="accent1"/>
              </a:solidFill>
              <a:prstDash val="solid"/>
              <a:miter lim="800000"/>
              <a:headEnd/>
              <a:tailEnd/>
            </a:ln>
          </p:spPr>
          <p:txBody>
            <a:bodyPr vert="horz" wrap="square" lIns="89594" tIns="44797" rIns="89594" bIns="44797" numCol="1" anchor="t" anchorCtr="0" compatLnSpc="1">
              <a:prstTxWarp prst="textNoShape">
                <a:avLst/>
              </a:prstTxWarp>
            </a:bodyPr>
            <a:lstStyle/>
            <a:p>
              <a:pPr algn="ctr" defTabSz="895859" fontAlgn="base">
                <a:defRPr/>
              </a:pPr>
              <a:endParaRPr lang="en-US" sz="918">
                <a:gradFill>
                  <a:gsLst>
                    <a:gs pos="0">
                      <a:srgbClr val="505050"/>
                    </a:gs>
                    <a:gs pos="100000">
                      <a:srgbClr val="505050"/>
                    </a:gs>
                  </a:gsLst>
                  <a:lin ang="5400000" scaled="1"/>
                </a:gradFill>
                <a:latin typeface="Segoe UI"/>
              </a:endParaRPr>
            </a:p>
          </p:txBody>
        </p:sp>
        <p:sp>
          <p:nvSpPr>
            <p:cNvPr id="110" name="Rectangle: Rounded Corners 109">
              <a:extLst>
                <a:ext uri="{FF2B5EF4-FFF2-40B4-BE49-F238E27FC236}">
                  <a16:creationId xmlns:a16="http://schemas.microsoft.com/office/drawing/2014/main" id="{9FAD32B2-DFC6-4C4C-B1E5-90B8D7819C00}"/>
                </a:ext>
              </a:extLst>
            </p:cNvPr>
            <p:cNvSpPr/>
            <p:nvPr/>
          </p:nvSpPr>
          <p:spPr bwMode="auto">
            <a:xfrm>
              <a:off x="7111294" y="5244209"/>
              <a:ext cx="4542231" cy="133435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FD033E8D-A8A2-4C81-AE9E-8BDC1D2D10C2}"/>
                </a:ext>
              </a:extLst>
            </p:cNvPr>
            <p:cNvSpPr txBox="1"/>
            <p:nvPr/>
          </p:nvSpPr>
          <p:spPr>
            <a:xfrm>
              <a:off x="7330936" y="5428361"/>
              <a:ext cx="3431955" cy="172934"/>
            </a:xfrm>
            <a:prstGeom prst="rect">
              <a:avLst/>
            </a:prstGeom>
            <a:noFill/>
          </p:spPr>
          <p:txBody>
            <a:bodyPr wrap="square" lIns="0" tIns="0" rIns="0" bIns="0" rtlCol="0" anchor="ctr">
              <a:spAutoFit/>
            </a:bodyPr>
            <a:lstStyle/>
            <a:p>
              <a:pPr defTabSz="932330">
                <a:lnSpc>
                  <a:spcPct val="90000"/>
                </a:lnSpc>
                <a:spcAft>
                  <a:spcPts val="600"/>
                </a:spcAft>
                <a:defRPr/>
              </a:pPr>
              <a:r>
                <a:rPr lang="en-US" sz="1224" spc="20">
                  <a:solidFill>
                    <a:srgbClr val="282828"/>
                  </a:solidFill>
                  <a:latin typeface="Segoe UI Semibold"/>
                </a:rPr>
                <a:t>Managed by Microsoft</a:t>
              </a:r>
            </a:p>
          </p:txBody>
        </p:sp>
        <p:grpSp>
          <p:nvGrpSpPr>
            <p:cNvPr id="116" name="Group 115">
              <a:extLst>
                <a:ext uri="{FF2B5EF4-FFF2-40B4-BE49-F238E27FC236}">
                  <a16:creationId xmlns:a16="http://schemas.microsoft.com/office/drawing/2014/main" id="{431E4C22-2C89-4B8A-979D-898282DF3791}"/>
                </a:ext>
              </a:extLst>
            </p:cNvPr>
            <p:cNvGrpSpPr/>
            <p:nvPr/>
          </p:nvGrpSpPr>
          <p:grpSpPr>
            <a:xfrm>
              <a:off x="7326071" y="5801900"/>
              <a:ext cx="1221247" cy="502792"/>
              <a:chOff x="8116009" y="3786206"/>
              <a:chExt cx="1221421" cy="502867"/>
            </a:xfrm>
          </p:grpSpPr>
          <p:sp>
            <p:nvSpPr>
              <p:cNvPr id="117" name="TextBox 116">
                <a:extLst>
                  <a:ext uri="{FF2B5EF4-FFF2-40B4-BE49-F238E27FC236}">
                    <a16:creationId xmlns:a16="http://schemas.microsoft.com/office/drawing/2014/main" id="{39048CA5-BE4E-4AC1-A6A0-A5283588B99D}"/>
                  </a:ext>
                </a:extLst>
              </p:cNvPr>
              <p:cNvSpPr txBox="1"/>
              <p:nvPr/>
            </p:nvSpPr>
            <p:spPr>
              <a:xfrm>
                <a:off x="8640521" y="3962094"/>
                <a:ext cx="696909" cy="144111"/>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Compute</a:t>
                </a:r>
              </a:p>
            </p:txBody>
          </p:sp>
          <p:grpSp>
            <p:nvGrpSpPr>
              <p:cNvPr id="119" name="Group 118">
                <a:extLst>
                  <a:ext uri="{FF2B5EF4-FFF2-40B4-BE49-F238E27FC236}">
                    <a16:creationId xmlns:a16="http://schemas.microsoft.com/office/drawing/2014/main" id="{22148D1A-CFB0-4892-AAC2-2E15FD384554}"/>
                  </a:ext>
                </a:extLst>
              </p:cNvPr>
              <p:cNvGrpSpPr/>
              <p:nvPr/>
            </p:nvGrpSpPr>
            <p:grpSpPr>
              <a:xfrm>
                <a:off x="8116009" y="3786206"/>
                <a:ext cx="490101" cy="502867"/>
                <a:chOff x="8116009" y="3786206"/>
                <a:chExt cx="490101" cy="502867"/>
              </a:xfrm>
            </p:grpSpPr>
            <p:sp>
              <p:nvSpPr>
                <p:cNvPr id="120" name="Rectangle 119">
                  <a:extLst>
                    <a:ext uri="{FF2B5EF4-FFF2-40B4-BE49-F238E27FC236}">
                      <a16:creationId xmlns:a16="http://schemas.microsoft.com/office/drawing/2014/main" id="{A99C9A4F-61E2-499E-9E89-0423C0613BFD}"/>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7A94E36C-29CE-4D40-BC2C-216FEABC5DC4}"/>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A6318757-05A0-40E8-AB9C-09F1F0B67F11}"/>
                    </a:ext>
                  </a:extLst>
                </p:cNvPr>
                <p:cNvSpPr/>
                <p:nvPr/>
              </p:nvSpPr>
              <p:spPr bwMode="auto">
                <a:xfrm>
                  <a:off x="8116009" y="3786206"/>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D9C6A06C-C8F3-47E5-A0DA-965479A62E06}"/>
                </a:ext>
              </a:extLst>
            </p:cNvPr>
            <p:cNvGrpSpPr/>
            <p:nvPr/>
          </p:nvGrpSpPr>
          <p:grpSpPr>
            <a:xfrm>
              <a:off x="8664292" y="5792142"/>
              <a:ext cx="1221247" cy="502792"/>
              <a:chOff x="8116009" y="3786206"/>
              <a:chExt cx="1221421" cy="502867"/>
            </a:xfrm>
          </p:grpSpPr>
          <p:sp>
            <p:nvSpPr>
              <p:cNvPr id="127" name="TextBox 126">
                <a:extLst>
                  <a:ext uri="{FF2B5EF4-FFF2-40B4-BE49-F238E27FC236}">
                    <a16:creationId xmlns:a16="http://schemas.microsoft.com/office/drawing/2014/main" id="{9EA47F66-25A8-4E14-A51F-8AC5F4182D90}"/>
                  </a:ext>
                </a:extLst>
              </p:cNvPr>
              <p:cNvSpPr txBox="1"/>
              <p:nvPr/>
            </p:nvSpPr>
            <p:spPr>
              <a:xfrm>
                <a:off x="8640521" y="3962094"/>
                <a:ext cx="696909" cy="144111"/>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Storage</a:t>
                </a:r>
              </a:p>
            </p:txBody>
          </p:sp>
          <p:grpSp>
            <p:nvGrpSpPr>
              <p:cNvPr id="128" name="Group 127">
                <a:extLst>
                  <a:ext uri="{FF2B5EF4-FFF2-40B4-BE49-F238E27FC236}">
                    <a16:creationId xmlns:a16="http://schemas.microsoft.com/office/drawing/2014/main" id="{7874C92E-E16B-49EC-A887-304AECDC486A}"/>
                  </a:ext>
                </a:extLst>
              </p:cNvPr>
              <p:cNvGrpSpPr/>
              <p:nvPr/>
            </p:nvGrpSpPr>
            <p:grpSpPr>
              <a:xfrm>
                <a:off x="8116009" y="3786206"/>
                <a:ext cx="490101" cy="502867"/>
                <a:chOff x="8116009" y="3786206"/>
                <a:chExt cx="490101" cy="502867"/>
              </a:xfrm>
            </p:grpSpPr>
            <p:sp>
              <p:nvSpPr>
                <p:cNvPr id="129" name="Rectangle 128">
                  <a:extLst>
                    <a:ext uri="{FF2B5EF4-FFF2-40B4-BE49-F238E27FC236}">
                      <a16:creationId xmlns:a16="http://schemas.microsoft.com/office/drawing/2014/main" id="{FC77B372-DDE4-4043-8A45-E89DD0966A24}"/>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DDABD047-B211-4059-BAF2-CC90CA9CDFD4}"/>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4AF7B332-7FCA-415B-ADE3-0BFCABC97197}"/>
                    </a:ext>
                  </a:extLst>
                </p:cNvPr>
                <p:cNvSpPr/>
                <p:nvPr/>
              </p:nvSpPr>
              <p:spPr bwMode="auto">
                <a:xfrm>
                  <a:off x="8116009" y="3786206"/>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5C0FD1BD-AAB2-4C69-9728-EF3DE1289709}"/>
                </a:ext>
              </a:extLst>
            </p:cNvPr>
            <p:cNvGrpSpPr/>
            <p:nvPr/>
          </p:nvGrpSpPr>
          <p:grpSpPr>
            <a:xfrm>
              <a:off x="9975654" y="5795568"/>
              <a:ext cx="1221247" cy="502792"/>
              <a:chOff x="8116009" y="3786206"/>
              <a:chExt cx="1221421" cy="502867"/>
            </a:xfrm>
          </p:grpSpPr>
          <p:sp>
            <p:nvSpPr>
              <p:cNvPr id="143" name="TextBox 142">
                <a:extLst>
                  <a:ext uri="{FF2B5EF4-FFF2-40B4-BE49-F238E27FC236}">
                    <a16:creationId xmlns:a16="http://schemas.microsoft.com/office/drawing/2014/main" id="{EEF8B4A9-8295-4D33-8001-480D34380AD4}"/>
                  </a:ext>
                </a:extLst>
              </p:cNvPr>
              <p:cNvSpPr txBox="1"/>
              <p:nvPr/>
            </p:nvSpPr>
            <p:spPr>
              <a:xfrm>
                <a:off x="8640521" y="3962094"/>
                <a:ext cx="696909" cy="144111"/>
              </a:xfrm>
              <a:prstGeom prst="rect">
                <a:avLst/>
              </a:prstGeom>
              <a:noFill/>
            </p:spPr>
            <p:txBody>
              <a:bodyPr wrap="square" lIns="0" tIns="0" rIns="0" bIns="0" rtlCol="0" anchor="ctr">
                <a:spAutoFit/>
              </a:bodyPr>
              <a:lstStyle/>
              <a:p>
                <a:pPr defTabSz="932330">
                  <a:defRPr/>
                </a:pPr>
                <a:r>
                  <a:rPr lang="en-US" sz="918">
                    <a:solidFill>
                      <a:srgbClr val="000000"/>
                    </a:solidFill>
                    <a:latin typeface="Segoe UI"/>
                  </a:rPr>
                  <a:t>Networking</a:t>
                </a:r>
              </a:p>
            </p:txBody>
          </p:sp>
          <p:grpSp>
            <p:nvGrpSpPr>
              <p:cNvPr id="146" name="Group 145">
                <a:extLst>
                  <a:ext uri="{FF2B5EF4-FFF2-40B4-BE49-F238E27FC236}">
                    <a16:creationId xmlns:a16="http://schemas.microsoft.com/office/drawing/2014/main" id="{DCE741D1-7B70-4375-B440-08DAE1F3F4DF}"/>
                  </a:ext>
                </a:extLst>
              </p:cNvPr>
              <p:cNvGrpSpPr/>
              <p:nvPr/>
            </p:nvGrpSpPr>
            <p:grpSpPr>
              <a:xfrm>
                <a:off x="8116009" y="3786206"/>
                <a:ext cx="490101" cy="502867"/>
                <a:chOff x="8116009" y="3786206"/>
                <a:chExt cx="490101" cy="502867"/>
              </a:xfrm>
            </p:grpSpPr>
            <p:sp>
              <p:nvSpPr>
                <p:cNvPr id="148" name="Rectangle 147">
                  <a:extLst>
                    <a:ext uri="{FF2B5EF4-FFF2-40B4-BE49-F238E27FC236}">
                      <a16:creationId xmlns:a16="http://schemas.microsoft.com/office/drawing/2014/main" id="{ED8D2DCE-E746-4AC2-B02D-18463800B063}"/>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A06D8BBA-4530-4509-89DC-886BBC8C22CB}"/>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5FA37451-D31A-4592-A1C7-0876C9ECC02C}"/>
                    </a:ext>
                  </a:extLst>
                </p:cNvPr>
                <p:cNvSpPr/>
                <p:nvPr/>
              </p:nvSpPr>
              <p:spPr bwMode="auto">
                <a:xfrm>
                  <a:off x="8116009" y="3786206"/>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9" name="Graphic 8" descr="City">
              <a:extLst>
                <a:ext uri="{FF2B5EF4-FFF2-40B4-BE49-F238E27FC236}">
                  <a16:creationId xmlns:a16="http://schemas.microsoft.com/office/drawing/2014/main" id="{108BB327-8CBC-4AB4-AD6E-743B349150C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712168" y="5852691"/>
              <a:ext cx="365050" cy="365050"/>
            </a:xfrm>
            <a:prstGeom prst="rect">
              <a:avLst/>
            </a:prstGeom>
          </p:spPr>
        </p:pic>
        <p:pic>
          <p:nvPicPr>
            <p:cNvPr id="11" name="Graphic 10" descr="Signal">
              <a:extLst>
                <a:ext uri="{FF2B5EF4-FFF2-40B4-BE49-F238E27FC236}">
                  <a16:creationId xmlns:a16="http://schemas.microsoft.com/office/drawing/2014/main" id="{028FDD2E-FFED-4FFA-97CA-5ED1954C03C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4810" y="5823540"/>
              <a:ext cx="403745" cy="403745"/>
            </a:xfrm>
            <a:prstGeom prst="rect">
              <a:avLst/>
            </a:prstGeom>
          </p:spPr>
        </p:pic>
        <p:pic>
          <p:nvPicPr>
            <p:cNvPr id="16" name="Graphic 15" descr="Gears">
              <a:extLst>
                <a:ext uri="{FF2B5EF4-FFF2-40B4-BE49-F238E27FC236}">
                  <a16:creationId xmlns:a16="http://schemas.microsoft.com/office/drawing/2014/main" id="{ECA12E73-30FE-4A88-A6A7-1923710CA23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37161" y="5823953"/>
              <a:ext cx="414097" cy="414097"/>
            </a:xfrm>
            <a:prstGeom prst="rect">
              <a:avLst/>
            </a:prstGeom>
          </p:spPr>
        </p:pic>
        <p:cxnSp>
          <p:nvCxnSpPr>
            <p:cNvPr id="155" name="Straight Arrow Connector 154">
              <a:extLst>
                <a:ext uri="{FF2B5EF4-FFF2-40B4-BE49-F238E27FC236}">
                  <a16:creationId xmlns:a16="http://schemas.microsoft.com/office/drawing/2014/main" id="{681FAABF-907D-4A11-8E6E-48ACE68B60E0}"/>
                </a:ext>
              </a:extLst>
            </p:cNvPr>
            <p:cNvCxnSpPr>
              <a:cxnSpLocks/>
            </p:cNvCxnSpPr>
            <p:nvPr/>
          </p:nvCxnSpPr>
          <p:spPr>
            <a:xfrm>
              <a:off x="9339858" y="4985407"/>
              <a:ext cx="0" cy="272639"/>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5208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Virtualization hosts of the future</a:t>
            </a:r>
          </a:p>
        </p:txBody>
      </p:sp>
      <p:sp>
        <p:nvSpPr>
          <p:cNvPr id="19" name="Freeform: Shape 18">
            <a:extLst>
              <a:ext uri="{FF2B5EF4-FFF2-40B4-BE49-F238E27FC236}">
                <a16:creationId xmlns:a16="http://schemas.microsoft.com/office/drawing/2014/main" id="{7A79AC50-EBDB-47B6-8F8B-BF84E1404A08}"/>
              </a:ext>
            </a:extLst>
          </p:cNvPr>
          <p:cNvSpPr/>
          <p:nvPr/>
        </p:nvSpPr>
        <p:spPr bwMode="auto">
          <a:xfrm>
            <a:off x="4553541" y="1666781"/>
            <a:ext cx="3357480" cy="4956732"/>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919968" rIns="91427" bIns="45713" numCol="1" spcCol="0" rtlCol="0" fromWordArt="0" anchor="t" anchorCtr="0" forceAA="0" compatLnSpc="1">
            <a:prstTxWarp prst="textNoShape">
              <a:avLst/>
            </a:prstTxWarp>
            <a:noAutofit/>
          </a:bodyPr>
          <a:lstStyle/>
          <a:p>
            <a:pPr algn="ctr" defTabSz="932563">
              <a:spcBef>
                <a:spcPts val="1199"/>
              </a:spcBef>
            </a:pPr>
            <a:endParaRPr lang="en-US" sz="2448">
              <a:solidFill>
                <a:srgbClr val="000000"/>
              </a:solidFill>
              <a:latin typeface="Segoe UI"/>
            </a:endParaRPr>
          </a:p>
        </p:txBody>
      </p:sp>
      <p:sp>
        <p:nvSpPr>
          <p:cNvPr id="21" name="Rectangle 20">
            <a:extLst>
              <a:ext uri="{FF2B5EF4-FFF2-40B4-BE49-F238E27FC236}">
                <a16:creationId xmlns:a16="http://schemas.microsoft.com/office/drawing/2014/main" id="{EA2136DA-262C-471C-8F48-9A61E1D4D74A}"/>
              </a:ext>
            </a:extLst>
          </p:cNvPr>
          <p:cNvSpPr/>
          <p:nvPr/>
        </p:nvSpPr>
        <p:spPr bwMode="auto">
          <a:xfrm>
            <a:off x="4237828" y="1955408"/>
            <a:ext cx="3960822" cy="88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4677200" y="2079969"/>
            <a:ext cx="3082078" cy="640363"/>
          </a:xfrm>
          <a:prstGeom prst="rect">
            <a:avLst/>
          </a:prstGeom>
        </p:spPr>
        <p:txBody>
          <a:bodyPr wrap="square" lIns="0" tIns="0" rIns="0" bIns="0" anchor="ctr">
            <a:spAutoFit/>
          </a:bodyPr>
          <a:lstStyle/>
          <a:p>
            <a:pPr algn="ctr" defTabSz="932563"/>
            <a:r>
              <a:rPr lang="en-US" sz="2040">
                <a:solidFill>
                  <a:srgbClr val="FFFFFF"/>
                </a:solidFill>
                <a:latin typeface="Segoe Pro Semibold" panose="020B0702040504020203" pitchFamily="34" charset="0"/>
                <a:cs typeface="Segoe UI Light"/>
              </a:rPr>
              <a:t>Windows 10 Enterprise multi-session</a:t>
            </a:r>
            <a:endParaRPr lang="en-US" sz="2040" kern="0">
              <a:ln w="3175">
                <a:noFill/>
              </a:ln>
              <a:solidFill>
                <a:srgbClr val="FFFFFF"/>
              </a:solidFill>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07C1C8BE-BB40-4114-BC89-56CFC7939E76}"/>
              </a:ext>
            </a:extLst>
          </p:cNvPr>
          <p:cNvSpPr/>
          <p:nvPr/>
        </p:nvSpPr>
        <p:spPr bwMode="auto">
          <a:xfrm>
            <a:off x="4255221" y="3068019"/>
            <a:ext cx="3655802" cy="1033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877885">
              <a:spcBef>
                <a:spcPts val="816"/>
              </a:spcBef>
              <a:defRPr/>
            </a:pPr>
            <a:r>
              <a:rPr lang="en-US" spc="-51">
                <a:ln w="3175">
                  <a:noFill/>
                </a:ln>
                <a:solidFill>
                  <a:srgbClr val="000000"/>
                </a:solidFill>
                <a:latin typeface="Segoe UI"/>
                <a:cs typeface="Segoe UI" pitchFamily="34" charset="0"/>
              </a:rPr>
              <a:t>Scalable multi-session </a:t>
            </a:r>
            <a:r>
              <a:rPr lang="en-US" spc="-51">
                <a:ln w="3175">
                  <a:noFill/>
                </a:ln>
                <a:solidFill>
                  <a:srgbClr val="000000"/>
                </a:solidFill>
                <a:latin typeface="Segoe UI Semibold"/>
                <a:cs typeface="Segoe UI" pitchFamily="34" charset="0"/>
              </a:rPr>
              <a:t>modern </a:t>
            </a:r>
            <a:r>
              <a:rPr lang="en-US" spc="-51">
                <a:ln w="3175">
                  <a:noFill/>
                </a:ln>
                <a:solidFill>
                  <a:srgbClr val="000000"/>
                </a:solidFill>
                <a:latin typeface="Segoe UI"/>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380" y="4290543"/>
            <a:ext cx="3357480" cy="2267299"/>
          </a:xfrm>
          <a:prstGeom prst="rect">
            <a:avLst/>
          </a:prstGeom>
        </p:spPr>
        <p:txBody>
          <a:bodyPr wrap="square">
            <a:spAutoFit/>
          </a:bodyPr>
          <a:lstStyle/>
          <a:p>
            <a:pPr algn="ctr" defTabSz="877885">
              <a:spcBef>
                <a:spcPts val="816"/>
              </a:spcBef>
              <a:spcAft>
                <a:spcPts val="612"/>
              </a:spcAft>
              <a:defRPr/>
            </a:pPr>
            <a:r>
              <a:rPr lang="en-US" spc="-51">
                <a:ln w="3175">
                  <a:noFill/>
                </a:ln>
                <a:solidFill>
                  <a:srgbClr val="000000"/>
                </a:solidFill>
                <a:latin typeface="Segoe UI"/>
                <a:cs typeface="Segoe UI" pitchFamily="34" charset="0"/>
              </a:rPr>
              <a:t>Windows 10</a:t>
            </a:r>
          </a:p>
          <a:p>
            <a:pPr algn="ctr" defTabSz="877885">
              <a:spcBef>
                <a:spcPts val="816"/>
              </a:spcBef>
              <a:spcAft>
                <a:spcPts val="612"/>
              </a:spcAft>
              <a:defRPr/>
            </a:pPr>
            <a:r>
              <a:rPr lang="en-US" spc="-51">
                <a:ln w="3175">
                  <a:noFill/>
                </a:ln>
                <a:solidFill>
                  <a:srgbClr val="000000"/>
                </a:solidFill>
                <a:latin typeface="Segoe UI"/>
                <a:cs typeface="Segoe UI" pitchFamily="34" charset="0"/>
              </a:rPr>
              <a:t>Multiple sessions</a:t>
            </a:r>
          </a:p>
          <a:p>
            <a:pPr algn="ctr" defTabSz="877885">
              <a:spcBef>
                <a:spcPts val="816"/>
              </a:spcBef>
              <a:spcAft>
                <a:spcPts val="612"/>
              </a:spcAft>
              <a:defRPr/>
            </a:pPr>
            <a:r>
              <a:rPr lang="en-US" spc="-51">
                <a:ln w="3175">
                  <a:noFill/>
                </a:ln>
                <a:solidFill>
                  <a:srgbClr val="000000"/>
                </a:solidFill>
                <a:latin typeface="Segoe UI"/>
                <a:cs typeface="Segoe UI" pitchFamily="34" charset="0"/>
              </a:rPr>
              <a:t>Win32, UWP</a:t>
            </a:r>
          </a:p>
          <a:p>
            <a:pPr algn="ctr" defTabSz="877885">
              <a:spcBef>
                <a:spcPts val="816"/>
              </a:spcBef>
              <a:spcAft>
                <a:spcPts val="612"/>
              </a:spcAft>
              <a:defRPr/>
            </a:pPr>
            <a:r>
              <a:rPr lang="en-US" spc="-51">
                <a:ln w="3175">
                  <a:noFill/>
                </a:ln>
                <a:solidFill>
                  <a:srgbClr val="000000"/>
                </a:solidFill>
                <a:latin typeface="Segoe UI"/>
                <a:cs typeface="Segoe UI" pitchFamily="34" charset="0"/>
              </a:rPr>
              <a:t>Office 365 ProPlus</a:t>
            </a:r>
          </a:p>
          <a:p>
            <a:pPr algn="ctr" defTabSz="877885">
              <a:spcBef>
                <a:spcPts val="816"/>
              </a:spcBef>
              <a:spcAft>
                <a:spcPts val="612"/>
              </a:spcAft>
              <a:defRPr/>
            </a:pPr>
            <a:r>
              <a:rPr lang="en-US" spc="-51">
                <a:ln w="3175">
                  <a:noFill/>
                </a:ln>
                <a:solidFill>
                  <a:srgbClr val="000000"/>
                </a:solidFill>
                <a:latin typeface="Segoe UI"/>
                <a:cs typeface="Segoe UI" pitchFamily="34" charset="0"/>
              </a:rPr>
              <a:t>Semi-Annual Channel</a:t>
            </a:r>
          </a:p>
        </p:txBody>
      </p:sp>
      <p:sp>
        <p:nvSpPr>
          <p:cNvPr id="42" name="Oval 41">
            <a:extLst>
              <a:ext uri="{FF2B5EF4-FFF2-40B4-BE49-F238E27FC236}">
                <a16:creationId xmlns:a16="http://schemas.microsoft.com/office/drawing/2014/main" id="{94BC1645-36A4-4420-A622-A95BE9329B8E}"/>
              </a:ext>
            </a:extLst>
          </p:cNvPr>
          <p:cNvSpPr/>
          <p:nvPr/>
        </p:nvSpPr>
        <p:spPr bwMode="auto">
          <a:xfrm>
            <a:off x="4024085" y="1673870"/>
            <a:ext cx="586225" cy="58622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03" tIns="139851" rIns="0" bIns="47544" numCol="1" spcCol="0" rtlCol="0" fromWordArt="0" anchor="t" anchorCtr="0" forceAA="0" compatLnSpc="1">
            <a:prstTxWarp prst="textNoShape">
              <a:avLst/>
            </a:prstTxWarp>
            <a:noAutofit/>
          </a:bodyPr>
          <a:lstStyle/>
          <a:p>
            <a:pPr defTabSz="950481" fontAlgn="base">
              <a:spcBef>
                <a:spcPct val="0"/>
              </a:spcBef>
              <a:spcAft>
                <a:spcPct val="0"/>
              </a:spcAft>
              <a:defRPr/>
            </a:pPr>
            <a:endParaRPr lang="en-US" sz="1632">
              <a:solidFill>
                <a:srgbClr val="505050"/>
              </a:solidFill>
              <a:latin typeface="Segoe Pro Semibold" panose="020B0702040504020203" pitchFamily="34" charset="0"/>
              <a:cs typeface="Segoe UI Light"/>
            </a:endParaRPr>
          </a:p>
        </p:txBody>
      </p:sp>
      <p:sp>
        <p:nvSpPr>
          <p:cNvPr id="65" name="Freeform: Shape 64">
            <a:extLst>
              <a:ext uri="{FF2B5EF4-FFF2-40B4-BE49-F238E27FC236}">
                <a16:creationId xmlns:a16="http://schemas.microsoft.com/office/drawing/2014/main" id="{3CB547D5-BC05-4A85-91E6-A0E75F9E8BF5}"/>
              </a:ext>
            </a:extLst>
          </p:cNvPr>
          <p:cNvSpPr/>
          <p:nvPr/>
        </p:nvSpPr>
        <p:spPr bwMode="auto">
          <a:xfrm>
            <a:off x="299205" y="1666781"/>
            <a:ext cx="3357480" cy="4956732"/>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919968" rIns="91427" bIns="45713" numCol="1" spcCol="0" rtlCol="0" fromWordArt="0" anchor="t" anchorCtr="0" forceAA="0" compatLnSpc="1">
            <a:prstTxWarp prst="textNoShape">
              <a:avLst/>
            </a:prstTxWarp>
            <a:noAutofit/>
          </a:bodyPr>
          <a:lstStyle/>
          <a:p>
            <a:pPr algn="ctr" defTabSz="932563">
              <a:spcBef>
                <a:spcPts val="1199"/>
              </a:spcBef>
            </a:pPr>
            <a:endParaRPr lang="en-US" sz="2448">
              <a:solidFill>
                <a:srgbClr val="000000"/>
              </a:solidFill>
              <a:latin typeface="Segoe UI"/>
            </a:endParaRPr>
          </a:p>
        </p:txBody>
      </p:sp>
      <p:sp>
        <p:nvSpPr>
          <p:cNvPr id="75" name="Rectangle 74">
            <a:extLst>
              <a:ext uri="{FF2B5EF4-FFF2-40B4-BE49-F238E27FC236}">
                <a16:creationId xmlns:a16="http://schemas.microsoft.com/office/drawing/2014/main" id="{02DAC269-A277-4FBE-9AFB-E951E84EF422}"/>
              </a:ext>
            </a:extLst>
          </p:cNvPr>
          <p:cNvSpPr/>
          <p:nvPr/>
        </p:nvSpPr>
        <p:spPr bwMode="auto">
          <a:xfrm>
            <a:off x="885" y="1955408"/>
            <a:ext cx="3960822" cy="889485"/>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410164" y="2079969"/>
            <a:ext cx="3082078" cy="640363"/>
          </a:xfrm>
          <a:prstGeom prst="rect">
            <a:avLst/>
          </a:prstGeom>
        </p:spPr>
        <p:txBody>
          <a:bodyPr wrap="square" lIns="0" tIns="0" rIns="0" bIns="0" anchor="ctr">
            <a:spAutoFit/>
          </a:bodyPr>
          <a:lstStyle/>
          <a:p>
            <a:pPr algn="ctr" defTabSz="932563"/>
            <a:r>
              <a:rPr lang="en-US" sz="2040" kern="0">
                <a:ln w="3175">
                  <a:noFill/>
                </a:ln>
                <a:solidFill>
                  <a:srgbClr val="FFFFFF"/>
                </a:solidFill>
                <a:latin typeface="Segoe UI Semibold" panose="020B0702040204020203" pitchFamily="34" charset="0"/>
                <a:cs typeface="Segoe UI Semibold" panose="020B0702040204020203" pitchFamily="34" charset="0"/>
              </a:rPr>
              <a:t>Windows Server</a:t>
            </a:r>
            <a:br>
              <a:rPr lang="en-US" sz="2040" kern="0">
                <a:ln w="3175">
                  <a:noFill/>
                </a:ln>
                <a:solidFill>
                  <a:srgbClr val="FFFFFF"/>
                </a:solidFill>
                <a:latin typeface="Segoe UI Semibold" panose="020B0702040204020203" pitchFamily="34" charset="0"/>
                <a:cs typeface="Segoe UI Semibold" panose="020B0702040204020203" pitchFamily="34" charset="0"/>
              </a:rPr>
            </a:br>
            <a:r>
              <a:rPr lang="en-US" sz="2040" kern="0">
                <a:ln w="3175">
                  <a:noFill/>
                </a:ln>
                <a:solidFill>
                  <a:srgbClr val="FFFFFF"/>
                </a:solidFill>
                <a:latin typeface="Segoe UI Semibold" panose="020B0702040204020203" pitchFamily="34" charset="0"/>
                <a:cs typeface="Segoe UI Semibold" panose="020B0702040204020203" pitchFamily="34" charset="0"/>
              </a:rPr>
              <a:t>RD Session Host</a:t>
            </a:r>
            <a:endParaRPr lang="en-US" sz="2040">
              <a:solidFill>
                <a:srgbClr val="FFFFFF"/>
              </a:solidFill>
              <a:latin typeface="Segoe UI Semibold" panose="020B0702040204020203" pitchFamily="34" charset="0"/>
              <a:cs typeface="Segoe UI Semibold" panose="020B0702040204020203" pitchFamily="34" charset="0"/>
            </a:endParaRPr>
          </a:p>
        </p:txBody>
      </p:sp>
      <p:sp>
        <p:nvSpPr>
          <p:cNvPr id="69" name="Rectangle 68">
            <a:extLst>
              <a:ext uri="{FF2B5EF4-FFF2-40B4-BE49-F238E27FC236}">
                <a16:creationId xmlns:a16="http://schemas.microsoft.com/office/drawing/2014/main" id="{4B8E6978-EF06-4CA7-946D-EA3736F25F9B}"/>
              </a:ext>
            </a:extLst>
          </p:cNvPr>
          <p:cNvSpPr/>
          <p:nvPr/>
        </p:nvSpPr>
        <p:spPr bwMode="auto">
          <a:xfrm>
            <a:off x="885" y="3068019"/>
            <a:ext cx="3655802" cy="1033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877885">
              <a:spcBef>
                <a:spcPts val="816"/>
              </a:spcBef>
              <a:defRPr/>
            </a:pPr>
            <a:r>
              <a:rPr lang="en-US" spc="-51">
                <a:ln w="3175">
                  <a:noFill/>
                </a:ln>
                <a:solidFill>
                  <a:srgbClr val="000000"/>
                </a:solidFill>
                <a:latin typeface="Segoe UI"/>
                <a:cs typeface="Segoe UI" pitchFamily="34" charset="0"/>
              </a:rPr>
              <a:t>Scalable </a:t>
            </a:r>
            <a:r>
              <a:rPr lang="en-US">
                <a:solidFill>
                  <a:srgbClr val="000000"/>
                </a:solidFill>
                <a:latin typeface="Segoe UI"/>
              </a:rPr>
              <a:t>multi-session</a:t>
            </a:r>
            <a:r>
              <a:rPr lang="en-US" spc="-51">
                <a:ln w="3175">
                  <a:noFill/>
                </a:ln>
                <a:solidFill>
                  <a:srgbClr val="000000"/>
                </a:solidFill>
                <a:latin typeface="Segoe UI"/>
                <a:cs typeface="Segoe UI" pitchFamily="34" charset="0"/>
              </a:rPr>
              <a:t> </a:t>
            </a:r>
            <a:r>
              <a:rPr lang="en-US" spc="-51">
                <a:ln w="3175">
                  <a:noFill/>
                </a:ln>
                <a:solidFill>
                  <a:srgbClr val="000000"/>
                </a:solidFill>
                <a:latin typeface="Segoe UI Semibold"/>
                <a:cs typeface="Segoe UI" pitchFamily="34" charset="0"/>
              </a:rPr>
              <a:t>legacy</a:t>
            </a:r>
            <a:br>
              <a:rPr lang="en-US" b="1" spc="-51">
                <a:ln w="3175">
                  <a:noFill/>
                </a:ln>
                <a:solidFill>
                  <a:srgbClr val="000000"/>
                </a:solidFill>
                <a:latin typeface="Segoe UI"/>
                <a:cs typeface="Segoe UI" pitchFamily="34" charset="0"/>
              </a:rPr>
            </a:br>
            <a:r>
              <a:rPr lang="en-US" spc="-51">
                <a:ln w="3175">
                  <a:noFill/>
                </a:ln>
                <a:solidFill>
                  <a:srgbClr val="000000"/>
                </a:solidFill>
                <a:latin typeface="Segoe UI"/>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50046" y="4230164"/>
            <a:ext cx="3357481" cy="2459434"/>
          </a:xfrm>
          <a:prstGeom prst="rect">
            <a:avLst/>
          </a:prstGeom>
        </p:spPr>
        <p:txBody>
          <a:bodyPr wrap="square">
            <a:spAutoFit/>
          </a:bodyPr>
          <a:lstStyle/>
          <a:p>
            <a:pPr algn="ctr" defTabSz="877885">
              <a:spcBef>
                <a:spcPts val="816"/>
              </a:spcBef>
              <a:spcAft>
                <a:spcPts val="612"/>
              </a:spcAft>
              <a:defRPr/>
            </a:pPr>
            <a:r>
              <a:rPr lang="en-US" spc="-51">
                <a:ln w="3175">
                  <a:noFill/>
                </a:ln>
                <a:solidFill>
                  <a:srgbClr val="000000"/>
                </a:solidFill>
                <a:latin typeface="Segoe UI"/>
                <a:cs typeface="Segoe UI" pitchFamily="34" charset="0"/>
              </a:rPr>
              <a:t>Windows Server</a:t>
            </a:r>
          </a:p>
          <a:p>
            <a:pPr algn="ctr" defTabSz="877885">
              <a:spcBef>
                <a:spcPts val="816"/>
              </a:spcBef>
              <a:spcAft>
                <a:spcPts val="612"/>
              </a:spcAft>
              <a:defRPr/>
            </a:pPr>
            <a:r>
              <a:rPr lang="en-US" spc="-51">
                <a:ln w="3175">
                  <a:noFill/>
                </a:ln>
                <a:solidFill>
                  <a:srgbClr val="000000"/>
                </a:solidFill>
                <a:latin typeface="Segoe UI"/>
                <a:cs typeface="Segoe UI" pitchFamily="34" charset="0"/>
              </a:rPr>
              <a:t>Multiple sessions</a:t>
            </a:r>
          </a:p>
          <a:p>
            <a:pPr algn="ctr" defTabSz="877885">
              <a:spcBef>
                <a:spcPts val="816"/>
              </a:spcBef>
              <a:spcAft>
                <a:spcPts val="612"/>
              </a:spcAft>
              <a:defRPr/>
            </a:pPr>
            <a:r>
              <a:rPr lang="en-US" spc="-51">
                <a:ln w="3175">
                  <a:noFill/>
                </a:ln>
                <a:solidFill>
                  <a:srgbClr val="000000"/>
                </a:solidFill>
                <a:latin typeface="Segoe UI"/>
                <a:cs typeface="Segoe UI" pitchFamily="34" charset="0"/>
              </a:rPr>
              <a:t>Win32</a:t>
            </a:r>
          </a:p>
          <a:p>
            <a:pPr algn="ctr" defTabSz="877885">
              <a:spcBef>
                <a:spcPts val="816"/>
              </a:spcBef>
              <a:spcAft>
                <a:spcPts val="612"/>
              </a:spcAft>
              <a:defRPr/>
            </a:pPr>
            <a:r>
              <a:rPr lang="en-US" spc="-51">
                <a:ln w="3175">
                  <a:noFill/>
                </a:ln>
                <a:solidFill>
                  <a:srgbClr val="000000"/>
                </a:solidFill>
                <a:latin typeface="Segoe UI"/>
                <a:cs typeface="Segoe UI" pitchFamily="34" charset="0"/>
              </a:rPr>
              <a:t>Office Perpetual/Office </a:t>
            </a:r>
            <a:r>
              <a:rPr lang="en-US" spc="-51" err="1">
                <a:ln w="3175">
                  <a:noFill/>
                </a:ln>
                <a:solidFill>
                  <a:srgbClr val="000000"/>
                </a:solidFill>
                <a:latin typeface="Segoe UI"/>
                <a:cs typeface="Segoe UI" pitchFamily="34" charset="0"/>
              </a:rPr>
              <a:t>ProPlus</a:t>
            </a:r>
            <a:r>
              <a:rPr lang="en-US" spc="-51">
                <a:ln w="3175">
                  <a:noFill/>
                </a:ln>
                <a:solidFill>
                  <a:srgbClr val="000000"/>
                </a:solidFill>
                <a:latin typeface="Segoe UI"/>
                <a:cs typeface="Segoe UI" pitchFamily="34" charset="0"/>
              </a:rPr>
              <a:t> </a:t>
            </a:r>
            <a:r>
              <a:rPr lang="en-US" sz="1224" spc="-51">
                <a:ln w="3175">
                  <a:noFill/>
                </a:ln>
                <a:solidFill>
                  <a:srgbClr val="000000"/>
                </a:solidFill>
                <a:latin typeface="Segoe UI"/>
                <a:cs typeface="Segoe UI" pitchFamily="34" charset="0"/>
              </a:rPr>
              <a:t>(Windows Server 2016, 2019)</a:t>
            </a:r>
            <a:endParaRPr lang="en-US" spc="-51">
              <a:ln w="3175">
                <a:noFill/>
              </a:ln>
              <a:solidFill>
                <a:srgbClr val="000000"/>
              </a:solidFill>
              <a:latin typeface="Segoe UI"/>
              <a:cs typeface="Segoe UI" pitchFamily="34" charset="0"/>
            </a:endParaRPr>
          </a:p>
          <a:p>
            <a:pPr algn="ctr" defTabSz="877885">
              <a:spcBef>
                <a:spcPts val="816"/>
              </a:spcBef>
              <a:spcAft>
                <a:spcPts val="612"/>
              </a:spcAft>
              <a:defRPr/>
            </a:pPr>
            <a:r>
              <a:rPr lang="en-US" spc="-51">
                <a:ln w="3175">
                  <a:noFill/>
                </a:ln>
                <a:solidFill>
                  <a:srgbClr val="000000"/>
                </a:solidFill>
                <a:latin typeface="Segoe UI"/>
                <a:cs typeface="Segoe UI" pitchFamily="34" charset="0"/>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484" y="1666781"/>
            <a:ext cx="3357480" cy="4956732"/>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919968" rIns="91427" bIns="45713" numCol="1" spcCol="0" rtlCol="0" fromWordArt="0" anchor="t" anchorCtr="0" forceAA="0" compatLnSpc="1">
            <a:prstTxWarp prst="textNoShape">
              <a:avLst/>
            </a:prstTxWarp>
            <a:noAutofit/>
          </a:bodyPr>
          <a:lstStyle/>
          <a:p>
            <a:pPr algn="ctr" defTabSz="932563">
              <a:spcBef>
                <a:spcPts val="1199"/>
              </a:spcBef>
            </a:pPr>
            <a:endParaRPr lang="en-US" sz="2448">
              <a:solidFill>
                <a:srgbClr val="000000"/>
              </a:solidFill>
              <a:latin typeface="Segoe UI"/>
            </a:endParaRPr>
          </a:p>
        </p:txBody>
      </p:sp>
      <p:sp>
        <p:nvSpPr>
          <p:cNvPr id="73" name="Rectangle 72">
            <a:extLst>
              <a:ext uri="{FF2B5EF4-FFF2-40B4-BE49-F238E27FC236}">
                <a16:creationId xmlns:a16="http://schemas.microsoft.com/office/drawing/2014/main" id="{1A8A6438-AE97-4C32-BBAD-07E78427E274}"/>
              </a:ext>
            </a:extLst>
          </p:cNvPr>
          <p:cNvSpPr/>
          <p:nvPr/>
        </p:nvSpPr>
        <p:spPr bwMode="auto">
          <a:xfrm>
            <a:off x="8474772" y="1955408"/>
            <a:ext cx="3960822" cy="889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8914144" y="2079969"/>
            <a:ext cx="3082078" cy="640363"/>
          </a:xfrm>
          <a:prstGeom prst="rect">
            <a:avLst/>
          </a:prstGeom>
        </p:spPr>
        <p:txBody>
          <a:bodyPr wrap="square" lIns="0" tIns="0" rIns="0" bIns="0" anchor="ctr">
            <a:spAutoFit/>
          </a:bodyPr>
          <a:lstStyle/>
          <a:p>
            <a:pPr algn="ctr" defTabSz="932563"/>
            <a:r>
              <a:rPr lang="en-US" sz="2040" kern="0">
                <a:ln w="3175">
                  <a:noFill/>
                </a:ln>
                <a:solidFill>
                  <a:srgbClr val="FFFFFF"/>
                </a:solidFill>
                <a:latin typeface="Segoe UI Semibold" panose="020B0702040204020203" pitchFamily="34" charset="0"/>
                <a:cs typeface="Segoe UI Semibold" panose="020B0702040204020203" pitchFamily="34" charset="0"/>
              </a:rPr>
              <a:t>Windows 10 </a:t>
            </a:r>
            <a:br>
              <a:rPr lang="en-US" sz="2040" kern="0">
                <a:ln w="3175">
                  <a:noFill/>
                </a:ln>
                <a:solidFill>
                  <a:srgbClr val="FFFFFF"/>
                </a:solidFill>
                <a:latin typeface="Segoe UI Semibold" panose="020B0702040204020203" pitchFamily="34" charset="0"/>
                <a:cs typeface="Segoe UI Semibold" panose="020B0702040204020203" pitchFamily="34" charset="0"/>
              </a:rPr>
            </a:br>
            <a:r>
              <a:rPr lang="en-US" sz="2040" kern="0">
                <a:ln w="3175">
                  <a:noFill/>
                </a:ln>
                <a:solidFill>
                  <a:srgbClr val="FFFFFF"/>
                </a:solidFill>
                <a:latin typeface="Segoe UI Semibold" panose="020B0702040204020203" pitchFamily="34" charset="0"/>
                <a:cs typeface="Segoe UI Semibold" panose="020B0702040204020203" pitchFamily="34" charset="0"/>
              </a:rPr>
              <a:t>Enterprise</a:t>
            </a:r>
          </a:p>
        </p:txBody>
      </p:sp>
      <p:sp>
        <p:nvSpPr>
          <p:cNvPr id="70" name="Rectangle 69">
            <a:extLst>
              <a:ext uri="{FF2B5EF4-FFF2-40B4-BE49-F238E27FC236}">
                <a16:creationId xmlns:a16="http://schemas.microsoft.com/office/drawing/2014/main" id="{4E877014-C161-44AF-B3AF-8453FB23F35C}"/>
              </a:ext>
            </a:extLst>
          </p:cNvPr>
          <p:cNvSpPr/>
          <p:nvPr/>
        </p:nvSpPr>
        <p:spPr bwMode="auto">
          <a:xfrm>
            <a:off x="8492164" y="3068019"/>
            <a:ext cx="3655802" cy="1033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877885">
              <a:spcBef>
                <a:spcPts val="816"/>
              </a:spcBef>
              <a:defRPr/>
            </a:pPr>
            <a:r>
              <a:rPr lang="en-US" spc="-51">
                <a:ln w="3175">
                  <a:noFill/>
                </a:ln>
                <a:solidFill>
                  <a:srgbClr val="000000"/>
                </a:solidFill>
                <a:latin typeface="Segoe UI"/>
                <a:cs typeface="Segoe UI" pitchFamily="34" charset="0"/>
              </a:rPr>
              <a:t>Native single-session </a:t>
            </a:r>
            <a:r>
              <a:rPr lang="en-US" spc="-51">
                <a:ln w="3175">
                  <a:noFill/>
                </a:ln>
                <a:solidFill>
                  <a:srgbClr val="000000"/>
                </a:solidFill>
                <a:latin typeface="Segoe UI Semibold"/>
                <a:cs typeface="Segoe UI" pitchFamily="34" charset="0"/>
              </a:rPr>
              <a:t>modern</a:t>
            </a:r>
            <a:br>
              <a:rPr lang="en-US" b="1" spc="-51">
                <a:ln w="3175">
                  <a:noFill/>
                </a:ln>
                <a:solidFill>
                  <a:srgbClr val="000000"/>
                </a:solidFill>
                <a:latin typeface="Segoe UI"/>
                <a:cs typeface="Segoe UI" pitchFamily="34" charset="0"/>
              </a:rPr>
            </a:br>
            <a:r>
              <a:rPr lang="en-US" spc="-51">
                <a:ln w="3175">
                  <a:noFill/>
                </a:ln>
                <a:solidFill>
                  <a:srgbClr val="000000"/>
                </a:solidFill>
                <a:latin typeface="Segoe UI"/>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324" y="4230163"/>
            <a:ext cx="3357481" cy="2267299"/>
          </a:xfrm>
          <a:prstGeom prst="rect">
            <a:avLst/>
          </a:prstGeom>
        </p:spPr>
        <p:txBody>
          <a:bodyPr wrap="square">
            <a:spAutoFit/>
          </a:bodyPr>
          <a:lstStyle/>
          <a:p>
            <a:pPr algn="ctr" defTabSz="877885">
              <a:spcBef>
                <a:spcPts val="816"/>
              </a:spcBef>
              <a:spcAft>
                <a:spcPts val="612"/>
              </a:spcAft>
              <a:defRPr/>
            </a:pPr>
            <a:r>
              <a:rPr lang="en-US" spc="-51">
                <a:ln w="3175">
                  <a:noFill/>
                </a:ln>
                <a:solidFill>
                  <a:srgbClr val="000000"/>
                </a:solidFill>
                <a:latin typeface="Segoe UI"/>
                <a:cs typeface="Segoe UI" pitchFamily="34" charset="0"/>
              </a:rPr>
              <a:t>Windows 10</a:t>
            </a:r>
          </a:p>
          <a:p>
            <a:pPr algn="ctr" defTabSz="877885">
              <a:spcBef>
                <a:spcPts val="816"/>
              </a:spcBef>
              <a:spcAft>
                <a:spcPts val="612"/>
              </a:spcAft>
              <a:defRPr/>
            </a:pPr>
            <a:r>
              <a:rPr lang="en-US" spc="-51">
                <a:ln w="3175">
                  <a:noFill/>
                </a:ln>
                <a:solidFill>
                  <a:srgbClr val="000000"/>
                </a:solidFill>
                <a:latin typeface="Segoe UI"/>
                <a:cs typeface="Segoe UI" pitchFamily="34" charset="0"/>
              </a:rPr>
              <a:t>Single session</a:t>
            </a:r>
          </a:p>
          <a:p>
            <a:pPr algn="ctr" defTabSz="877885">
              <a:spcBef>
                <a:spcPts val="816"/>
              </a:spcBef>
              <a:spcAft>
                <a:spcPts val="612"/>
              </a:spcAft>
              <a:defRPr/>
            </a:pPr>
            <a:r>
              <a:rPr lang="en-US" spc="-51">
                <a:ln w="3175">
                  <a:noFill/>
                </a:ln>
                <a:solidFill>
                  <a:srgbClr val="000000"/>
                </a:solidFill>
                <a:latin typeface="Segoe UI"/>
                <a:cs typeface="Segoe UI" pitchFamily="34" charset="0"/>
              </a:rPr>
              <a:t>Win32, UWP</a:t>
            </a:r>
          </a:p>
          <a:p>
            <a:pPr algn="ctr" defTabSz="877885">
              <a:spcBef>
                <a:spcPts val="816"/>
              </a:spcBef>
              <a:spcAft>
                <a:spcPts val="612"/>
              </a:spcAft>
              <a:defRPr/>
            </a:pPr>
            <a:r>
              <a:rPr lang="en-US" spc="-51">
                <a:ln w="3175">
                  <a:noFill/>
                </a:ln>
                <a:solidFill>
                  <a:srgbClr val="000000"/>
                </a:solidFill>
                <a:latin typeface="Segoe UI"/>
                <a:cs typeface="Segoe UI" pitchFamily="34" charset="0"/>
              </a:rPr>
              <a:t>Office 365 ProPlus</a:t>
            </a:r>
          </a:p>
          <a:p>
            <a:pPr algn="ctr" defTabSz="877885">
              <a:spcBef>
                <a:spcPts val="816"/>
              </a:spcBef>
              <a:spcAft>
                <a:spcPts val="612"/>
              </a:spcAft>
              <a:defRPr/>
            </a:pPr>
            <a:r>
              <a:rPr lang="en-US" spc="-51">
                <a:ln w="3175">
                  <a:noFill/>
                </a:ln>
                <a:solidFill>
                  <a:srgbClr val="000000"/>
                </a:solidFill>
                <a:latin typeface="Segoe UI"/>
                <a:cs typeface="Segoe UI" pitchFamily="34" charset="0"/>
              </a:rPr>
              <a:t>Semi-Annual Channel</a:t>
            </a:r>
          </a:p>
        </p:txBody>
      </p:sp>
      <p:grpSp>
        <p:nvGrpSpPr>
          <p:cNvPr id="4" name="Group 3">
            <a:extLst>
              <a:ext uri="{FF2B5EF4-FFF2-40B4-BE49-F238E27FC236}">
                <a16:creationId xmlns:a16="http://schemas.microsoft.com/office/drawing/2014/main" id="{0A15A713-62B4-48F3-99BA-87B386E5A94C}"/>
              </a:ext>
            </a:extLst>
          </p:cNvPr>
          <p:cNvGrpSpPr/>
          <p:nvPr/>
        </p:nvGrpSpPr>
        <p:grpSpPr>
          <a:xfrm>
            <a:off x="4169646" y="1760330"/>
            <a:ext cx="295104" cy="413305"/>
            <a:chOff x="4087395" y="1725971"/>
            <a:chExt cx="289344" cy="405238"/>
          </a:xfrm>
        </p:grpSpPr>
        <p:sp>
          <p:nvSpPr>
            <p:cNvPr id="3" name="Rectangle 2">
              <a:extLst>
                <a:ext uri="{FF2B5EF4-FFF2-40B4-BE49-F238E27FC236}">
                  <a16:creationId xmlns:a16="http://schemas.microsoft.com/office/drawing/2014/main" id="{E284DBFE-3FE6-4334-BF83-350C444D7AB3}"/>
                </a:ext>
              </a:extLst>
            </p:cNvPr>
            <p:cNvSpPr/>
            <p:nvPr/>
          </p:nvSpPr>
          <p:spPr bwMode="auto">
            <a:xfrm>
              <a:off x="4164730" y="1952625"/>
              <a:ext cx="133426"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4087395" y="1725971"/>
              <a:ext cx="289344" cy="40523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solidFill>
              <a:schemeClr val="accent1"/>
            </a:solidFill>
            <a:ln w="15875" cap="sq">
              <a:solidFill>
                <a:schemeClr val="bg1"/>
              </a:solidFill>
              <a:prstDash val="solid"/>
              <a:miter lim="800000"/>
              <a:headEnd/>
              <a:tailEnd/>
            </a:ln>
          </p:spPr>
          <p:txBody>
            <a:bodyPr vert="horz" wrap="square" lIns="91377" tIns="45690" rIns="91377" bIns="45690" numCol="1" anchor="t" anchorCtr="0" compatLnSpc="1">
              <a:prstTxWarp prst="textNoShape">
                <a:avLst/>
              </a:prstTxWarp>
            </a:bodyPr>
            <a:lstStyle/>
            <a:p>
              <a:pPr algn="ctr" defTabSz="913686" fontAlgn="base">
                <a:defRPr/>
              </a:pPr>
              <a:endParaRPr lang="en-US">
                <a:solidFill>
                  <a:srgbClr val="505050"/>
                </a:solidFill>
                <a:latin typeface="Segoe UI"/>
              </a:endParaRPr>
            </a:p>
          </p:txBody>
        </p:sp>
      </p:grpSp>
    </p:spTree>
    <p:extLst>
      <p:ext uri="{BB962C8B-B14F-4D97-AF65-F5344CB8AC3E}">
        <p14:creationId xmlns:p14="http://schemas.microsoft.com/office/powerpoint/2010/main" val="393853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24" grpId="0" animBg="1"/>
      <p:bldP spid="26" grpId="0"/>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4172B97-6EAD-4F0F-A3E9-65B3C4F20BF0}"/>
              </a:ext>
            </a:extLst>
          </p:cNvPr>
          <p:cNvSpPr txBox="1"/>
          <p:nvPr/>
        </p:nvSpPr>
        <p:spPr>
          <a:xfrm>
            <a:off x="600855" y="1082743"/>
            <a:ext cx="11530777" cy="1054840"/>
          </a:xfrm>
          <a:prstGeom prst="rect">
            <a:avLst/>
          </a:prstGeom>
          <a:noFill/>
        </p:spPr>
        <p:txBody>
          <a:bodyPr wrap="square" lIns="73433" tIns="73433" rIns="73433" bIns="73433" rtlCol="0" anchor="t">
            <a:noAutofit/>
          </a:bodyPr>
          <a:lstStyle/>
          <a:p>
            <a:pPr defTabSz="932563">
              <a:lnSpc>
                <a:spcPct val="90000"/>
              </a:lnSpc>
              <a:spcAft>
                <a:spcPts val="612"/>
              </a:spcAft>
              <a:defRPr/>
            </a:pPr>
            <a:r>
              <a:rPr lang="en-US" sz="2040" b="1">
                <a:solidFill>
                  <a:prstClr val="black"/>
                </a:solidFill>
                <a:latin typeface="Segoe UI"/>
                <a:cs typeface="Segoe UI"/>
              </a:rPr>
              <a:t>Microsoft’s application compatibility promise</a:t>
            </a:r>
            <a:endParaRPr lang="en-US" sz="2040">
              <a:solidFill>
                <a:prstClr val="black"/>
              </a:solidFill>
              <a:latin typeface="Segoe UI"/>
              <a:cs typeface="Segoe UI"/>
            </a:endParaRPr>
          </a:p>
          <a:p>
            <a:pPr defTabSz="932563">
              <a:lnSpc>
                <a:spcPct val="90000"/>
              </a:lnSpc>
              <a:spcAft>
                <a:spcPts val="612"/>
              </a:spcAft>
              <a:defRPr/>
            </a:pPr>
            <a:r>
              <a:rPr lang="en-US" sz="2040" i="1">
                <a:solidFill>
                  <a:prstClr val="black"/>
                </a:solidFill>
                <a:latin typeface="Segoe UI"/>
                <a:cs typeface="Segoe UI"/>
              </a:rPr>
              <a:t>Microsoft is committed to ensuring your apps work on the latest versions of our software. If you encounter any issues, we will help you remediate them at no additional cost!</a:t>
            </a:r>
          </a:p>
          <a:p>
            <a:pPr defTabSz="932563">
              <a:lnSpc>
                <a:spcPct val="90000"/>
              </a:lnSpc>
              <a:spcAft>
                <a:spcPts val="612"/>
              </a:spcAft>
              <a:defRPr/>
            </a:pPr>
            <a:endParaRPr lang="en-US" i="1">
              <a:solidFill>
                <a:prstClr val="black"/>
              </a:solidFill>
              <a:latin typeface="Segoe UI"/>
              <a:cs typeface="Segoe UI"/>
            </a:endParaRPr>
          </a:p>
          <a:p>
            <a:pPr defTabSz="932563">
              <a:lnSpc>
                <a:spcPct val="90000"/>
              </a:lnSpc>
              <a:spcAft>
                <a:spcPts val="612"/>
              </a:spcAft>
              <a:defRPr/>
            </a:pPr>
            <a:endParaRPr lang="en-US" i="1">
              <a:solidFill>
                <a:prstClr val="black"/>
              </a:solidFill>
              <a:latin typeface="Segoe UI"/>
              <a:cs typeface="Segoe UI"/>
            </a:endParaRPr>
          </a:p>
        </p:txBody>
      </p:sp>
      <p:sp>
        <p:nvSpPr>
          <p:cNvPr id="23" name="Title 4">
            <a:extLst>
              <a:ext uri="{FF2B5EF4-FFF2-40B4-BE49-F238E27FC236}">
                <a16:creationId xmlns:a16="http://schemas.microsoft.com/office/drawing/2014/main" id="{D5F8AE24-4952-4FED-ACA6-4BE3A8118689}"/>
              </a:ext>
            </a:extLst>
          </p:cNvPr>
          <p:cNvSpPr txBox="1">
            <a:spLocks/>
          </p:cNvSpPr>
          <p:nvPr/>
        </p:nvSpPr>
        <p:spPr>
          <a:xfrm>
            <a:off x="-3061011" y="4502343"/>
            <a:ext cx="7620788" cy="593502"/>
          </a:xfrm>
          <a:prstGeom prst="rect">
            <a:avLst/>
          </a:prstGeom>
        </p:spPr>
        <p:txBody>
          <a:bodyPr vert="horz" wrap="square" lIns="41144" tIns="82288" rIns="0" bIns="82288" rtlCol="0" anchor="b">
            <a:noAutofit/>
          </a:bodyPr>
          <a:lstStyle>
            <a:lvl1pPr algn="l" defTabSz="716351" rtl="0" eaLnBrk="1" latinLnBrk="0" hangingPunct="1">
              <a:lnSpc>
                <a:spcPct val="90000"/>
              </a:lnSpc>
              <a:spcBef>
                <a:spcPct val="0"/>
              </a:spcBef>
              <a:buNone/>
              <a:defRPr lang="en-US" sz="2118" b="0" kern="1200" cap="none" spc="-78" baseline="0">
                <a:ln w="3175">
                  <a:noFill/>
                </a:ln>
                <a:solidFill>
                  <a:schemeClr val="tx1"/>
                </a:solidFill>
                <a:effectLst/>
                <a:latin typeface="+mj-lt"/>
                <a:ea typeface="+mn-ea"/>
                <a:cs typeface="Segoe UI" pitchFamily="34" charset="0"/>
              </a:defRPr>
            </a:lvl1pPr>
          </a:lstStyle>
          <a:p>
            <a:pPr defTabSz="730606">
              <a:defRPr/>
            </a:pPr>
            <a:endParaRPr lang="en-US" sz="2448" b="1" spc="-66">
              <a:solidFill>
                <a:srgbClr val="0070C0"/>
              </a:solidFill>
              <a:latin typeface="Segoe UI Semibold"/>
              <a:cs typeface="Segoe UI Semibold"/>
            </a:endParaRPr>
          </a:p>
        </p:txBody>
      </p:sp>
      <p:sp>
        <p:nvSpPr>
          <p:cNvPr id="5" name="TextBox 4">
            <a:extLst>
              <a:ext uri="{FF2B5EF4-FFF2-40B4-BE49-F238E27FC236}">
                <a16:creationId xmlns:a16="http://schemas.microsoft.com/office/drawing/2014/main" id="{1694E5C5-A1DC-45FE-A66B-C2E36303372A}"/>
              </a:ext>
            </a:extLst>
          </p:cNvPr>
          <p:cNvSpPr txBox="1"/>
          <p:nvPr/>
        </p:nvSpPr>
        <p:spPr>
          <a:xfrm>
            <a:off x="414067" y="6266784"/>
            <a:ext cx="10504492" cy="414353"/>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63"/>
            <a:r>
              <a:rPr lang="en-US" sz="2040">
                <a:solidFill>
                  <a:prstClr val="black"/>
                </a:solidFill>
                <a:latin typeface="Segoe UI" panose="020B0502040204020203" pitchFamily="34" charset="0"/>
                <a:cs typeface="Segoe UI" panose="020B0502040204020203" pitchFamily="34" charset="0"/>
              </a:rPr>
              <a:t>To learn more or to request assistance go to </a:t>
            </a:r>
            <a:r>
              <a:rPr lang="en-US" u="sng">
                <a:solidFill>
                  <a:srgbClr val="0563C1"/>
                </a:solidFill>
                <a:latin typeface="Segoe UI" panose="020B0502040204020203" pitchFamily="34" charset="0"/>
                <a:ea typeface="Times New Roman" panose="02020603050405020304" pitchFamily="18" charset="0"/>
                <a:cs typeface="Segoe UI" panose="020B0502040204020203" pitchFamily="34" charset="0"/>
                <a:hlinkClick r:id="rId3"/>
              </a:rPr>
              <a:t>https://aka.ms/AppAssure</a:t>
            </a:r>
            <a:endParaRPr lang="en-US">
              <a:solidFill>
                <a:prstClr val="black"/>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D6ED14F6-845F-4BF1-8652-CC4FA16E67CA}"/>
              </a:ext>
            </a:extLst>
          </p:cNvPr>
          <p:cNvGrpSpPr/>
          <p:nvPr/>
        </p:nvGrpSpPr>
        <p:grpSpPr>
          <a:xfrm>
            <a:off x="2285847" y="2334306"/>
            <a:ext cx="7864782" cy="3735754"/>
            <a:chOff x="2299561" y="2288744"/>
            <a:chExt cx="7711271" cy="3662836"/>
          </a:xfrm>
        </p:grpSpPr>
        <p:sp>
          <p:nvSpPr>
            <p:cNvPr id="3" name="Rectangle 2">
              <a:extLst>
                <a:ext uri="{FF2B5EF4-FFF2-40B4-BE49-F238E27FC236}">
                  <a16:creationId xmlns:a16="http://schemas.microsoft.com/office/drawing/2014/main" id="{D98BF762-3DFE-4DBA-9756-BE6677E9EFB8}"/>
                </a:ext>
              </a:extLst>
            </p:cNvPr>
            <p:cNvSpPr/>
            <p:nvPr/>
          </p:nvSpPr>
          <p:spPr bwMode="auto">
            <a:xfrm>
              <a:off x="2299562" y="2714886"/>
              <a:ext cx="3743246" cy="654605"/>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kern="0" cap="all">
                  <a:solidFill>
                    <a:srgbClr val="FFFFFF"/>
                  </a:solidFill>
                  <a:latin typeface="Segoe UI"/>
                  <a:ea typeface="Segoe UI" pitchFamily="34" charset="0"/>
                  <a:cs typeface="Segoe UI" pitchFamily="34" charset="0"/>
                </a:rPr>
                <a:t>Windows 10 enterprise </a:t>
              </a:r>
              <a:br>
                <a:rPr lang="en-US" sz="1632" b="1" kern="0" cap="all">
                  <a:solidFill>
                    <a:srgbClr val="FFFFFF"/>
                  </a:solidFill>
                  <a:latin typeface="Segoe UI"/>
                  <a:ea typeface="Segoe UI" pitchFamily="34" charset="0"/>
                  <a:cs typeface="Segoe UI" pitchFamily="34" charset="0"/>
                </a:rPr>
              </a:br>
              <a:r>
                <a:rPr lang="en-US" sz="1632" b="1" kern="0" cap="all">
                  <a:solidFill>
                    <a:srgbClr val="FFFFFF"/>
                  </a:solidFill>
                  <a:latin typeface="Segoe UI"/>
                  <a:ea typeface="Segoe UI" pitchFamily="34" charset="0"/>
                  <a:cs typeface="Segoe UI" pitchFamily="34" charset="0"/>
                </a:rPr>
                <a:t>multi-session</a:t>
              </a:r>
            </a:p>
          </p:txBody>
        </p:sp>
        <p:sp>
          <p:nvSpPr>
            <p:cNvPr id="4" name="Rectangle 3">
              <a:extLst>
                <a:ext uri="{FF2B5EF4-FFF2-40B4-BE49-F238E27FC236}">
                  <a16:creationId xmlns:a16="http://schemas.microsoft.com/office/drawing/2014/main" id="{4024AFAA-C38B-4D52-9352-B7E1C7AC179D}"/>
                </a:ext>
              </a:extLst>
            </p:cNvPr>
            <p:cNvSpPr/>
            <p:nvPr/>
          </p:nvSpPr>
          <p:spPr bwMode="auto">
            <a:xfrm>
              <a:off x="6267586" y="2714885"/>
              <a:ext cx="3743246" cy="654605"/>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kern="0" cap="all">
                  <a:solidFill>
                    <a:srgbClr val="FFFFFF"/>
                  </a:solidFill>
                  <a:latin typeface="Segoe UI"/>
                  <a:ea typeface="Segoe UI" pitchFamily="34" charset="0"/>
                  <a:cs typeface="Segoe UI" pitchFamily="34" charset="0"/>
                </a:rPr>
                <a:t>Windows 10 enterprise</a:t>
              </a:r>
            </a:p>
          </p:txBody>
        </p:sp>
        <p:sp>
          <p:nvSpPr>
            <p:cNvPr id="6" name="TextBox 5">
              <a:extLst>
                <a:ext uri="{FF2B5EF4-FFF2-40B4-BE49-F238E27FC236}">
                  <a16:creationId xmlns:a16="http://schemas.microsoft.com/office/drawing/2014/main" id="{54512A6E-AC6A-461B-82F8-B3A57CFF2771}"/>
                </a:ext>
              </a:extLst>
            </p:cNvPr>
            <p:cNvSpPr txBox="1"/>
            <p:nvPr/>
          </p:nvSpPr>
          <p:spPr>
            <a:xfrm>
              <a:off x="2299561" y="2288744"/>
              <a:ext cx="7711271" cy="369332"/>
            </a:xfrm>
            <a:prstGeom prst="rect">
              <a:avLst/>
            </a:prstGeom>
            <a:solidFill>
              <a:schemeClr val="accent1">
                <a:lumMod val="75000"/>
              </a:schemeClr>
            </a:solidFill>
          </p:spPr>
          <p:txBody>
            <a:bodyPr wrap="square" rtlCol="0">
              <a:spAutoFit/>
            </a:bodyPr>
            <a:lstStyle/>
            <a:p>
              <a:pPr algn="ctr" defTabSz="932563"/>
              <a:r>
                <a:rPr lang="en-US" sz="1800" b="1">
                  <a:solidFill>
                    <a:prstClr val="white"/>
                  </a:solidFill>
                  <a:latin typeface="Segoe UI" panose="020B0502040204020203" pitchFamily="34" charset="0"/>
                  <a:cs typeface="Segoe UI" panose="020B0502040204020203" pitchFamily="34" charset="0"/>
                </a:rPr>
                <a:t>Windows Virtual Desktop</a:t>
              </a:r>
            </a:p>
          </p:txBody>
        </p:sp>
        <p:sp>
          <p:nvSpPr>
            <p:cNvPr id="7" name="Rectangle 6">
              <a:extLst>
                <a:ext uri="{FF2B5EF4-FFF2-40B4-BE49-F238E27FC236}">
                  <a16:creationId xmlns:a16="http://schemas.microsoft.com/office/drawing/2014/main" id="{59D5DC0E-8D5C-4DBC-B5BB-4D30CB94C8C6}"/>
                </a:ext>
              </a:extLst>
            </p:cNvPr>
            <p:cNvSpPr/>
            <p:nvPr/>
          </p:nvSpPr>
          <p:spPr>
            <a:xfrm>
              <a:off x="2299562" y="3468192"/>
              <a:ext cx="3743246" cy="248338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a:solidFill>
                    <a:prstClr val="black"/>
                  </a:solidFill>
                  <a:latin typeface="Segoe UI"/>
                  <a:cs typeface="Segoe UI"/>
                </a:rPr>
                <a:t>Virtualized apps that run on Windows Server RDSH will run on Windows 10 Enterprise multi-session as part of WVD</a:t>
              </a:r>
            </a:p>
            <a:p>
              <a:pPr algn="ctr" defTabSz="932563"/>
              <a:endParaRPr lang="en-US">
                <a:solidFill>
                  <a:prstClr val="black"/>
                </a:solidFill>
                <a:latin typeface="Calibri" panose="020F0502020204030204"/>
              </a:endParaRPr>
            </a:p>
          </p:txBody>
        </p:sp>
        <p:sp>
          <p:nvSpPr>
            <p:cNvPr id="8" name="Rectangle 7">
              <a:extLst>
                <a:ext uri="{FF2B5EF4-FFF2-40B4-BE49-F238E27FC236}">
                  <a16:creationId xmlns:a16="http://schemas.microsoft.com/office/drawing/2014/main" id="{E7176B12-9210-490E-AD26-61E2A259E69D}"/>
                </a:ext>
              </a:extLst>
            </p:cNvPr>
            <p:cNvSpPr/>
            <p:nvPr/>
          </p:nvSpPr>
          <p:spPr>
            <a:xfrm>
              <a:off x="6267586" y="3468192"/>
              <a:ext cx="3743246" cy="248338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lnSpc>
                  <a:spcPct val="90000"/>
                </a:lnSpc>
                <a:spcAft>
                  <a:spcPts val="204"/>
                </a:spcAft>
                <a:defRPr/>
              </a:pPr>
              <a:r>
                <a:rPr lang="en-US">
                  <a:solidFill>
                    <a:prstClr val="black"/>
                  </a:solidFill>
                  <a:latin typeface="Segoe UI"/>
                  <a:cs typeface="Segoe UI"/>
                </a:rPr>
                <a:t>Apps running in any Windows 7 &amp; Windows 10 VDI environment will run on Windows 7/Windows 10 Enterprise as part of WVD</a:t>
              </a:r>
            </a:p>
            <a:p>
              <a:pPr algn="ctr" defTabSz="932563">
                <a:lnSpc>
                  <a:spcPct val="90000"/>
                </a:lnSpc>
                <a:spcAft>
                  <a:spcPts val="204"/>
                </a:spcAft>
                <a:defRPr/>
              </a:pPr>
              <a:r>
                <a:rPr lang="en-US" b="1" i="1">
                  <a:solidFill>
                    <a:prstClr val="black"/>
                  </a:solidFill>
                  <a:latin typeface="Segoe UI"/>
                  <a:cs typeface="Segoe UI"/>
                </a:rPr>
                <a:t>and</a:t>
              </a:r>
            </a:p>
            <a:p>
              <a:pPr algn="ctr" defTabSz="932563">
                <a:lnSpc>
                  <a:spcPct val="90000"/>
                </a:lnSpc>
                <a:spcAft>
                  <a:spcPts val="612"/>
                </a:spcAft>
                <a:defRPr/>
              </a:pPr>
              <a:r>
                <a:rPr lang="en-US">
                  <a:solidFill>
                    <a:prstClr val="black"/>
                  </a:solidFill>
                  <a:latin typeface="Segoe UI"/>
                  <a:cs typeface="Segoe UI"/>
                </a:rPr>
                <a:t>Apps running on Windows 7 &amp; Windows 10 client devices will run on Windows 7/ Windows 10 Enterprise as part of WVD</a:t>
              </a:r>
            </a:p>
          </p:txBody>
        </p:sp>
      </p:grpSp>
      <p:sp>
        <p:nvSpPr>
          <p:cNvPr id="11" name="Title 1">
            <a:extLst>
              <a:ext uri="{FF2B5EF4-FFF2-40B4-BE49-F238E27FC236}">
                <a16:creationId xmlns:a16="http://schemas.microsoft.com/office/drawing/2014/main" id="{E7DFCB85-68B8-44F3-950B-9247A9F472C6}"/>
              </a:ext>
            </a:extLst>
          </p:cNvPr>
          <p:cNvSpPr txBox="1">
            <a:spLocks/>
          </p:cNvSpPr>
          <p:nvPr/>
        </p:nvSpPr>
        <p:spPr>
          <a:xfrm>
            <a:off x="600855" y="466302"/>
            <a:ext cx="11237870" cy="5187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30606">
              <a:lnSpc>
                <a:spcPct val="90000"/>
              </a:lnSpc>
              <a:defRPr/>
            </a:pPr>
            <a:r>
              <a:rPr lang="en-US" sz="3672" spc="-80">
                <a:solidFill>
                  <a:prstClr val="black"/>
                </a:solidFill>
                <a:latin typeface="Segoe UI Semibold"/>
                <a:cs typeface="Segoe UI Semibold"/>
              </a:rPr>
              <a:t>App Assure | </a:t>
            </a:r>
            <a:r>
              <a:rPr lang="en-US" sz="3672" spc="-51">
                <a:solidFill>
                  <a:srgbClr val="0070C0"/>
                </a:solidFill>
                <a:latin typeface="Segoe UI Semibold"/>
                <a:cs typeface="Segoe UI Semibold"/>
              </a:rPr>
              <a:t>WVD Announcement</a:t>
            </a:r>
            <a:endParaRPr lang="en-US" sz="3672" b="1" spc="-66">
              <a:solidFill>
                <a:srgbClr val="0070C0"/>
              </a:solidFill>
              <a:latin typeface="Segoe UI Semibold"/>
              <a:cs typeface="Segoe UI Semibold"/>
            </a:endParaRPr>
          </a:p>
        </p:txBody>
      </p:sp>
    </p:spTree>
    <p:extLst>
      <p:ext uri="{BB962C8B-B14F-4D97-AF65-F5344CB8AC3E}">
        <p14:creationId xmlns:p14="http://schemas.microsoft.com/office/powerpoint/2010/main" val="3299213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B074A4-239B-481E-8C44-952007F7A448}"/>
              </a:ext>
            </a:extLst>
          </p:cNvPr>
          <p:cNvGrpSpPr/>
          <p:nvPr/>
        </p:nvGrpSpPr>
        <p:grpSpPr>
          <a:xfrm>
            <a:off x="6218237" y="1143741"/>
            <a:ext cx="819312" cy="819312"/>
            <a:chOff x="6096000" y="2423260"/>
            <a:chExt cx="803320" cy="803320"/>
          </a:xfrm>
        </p:grpSpPr>
        <p:sp>
          <p:nvSpPr>
            <p:cNvPr id="26" name="Oval 25">
              <a:extLst>
                <a:ext uri="{FF2B5EF4-FFF2-40B4-BE49-F238E27FC236}">
                  <a16:creationId xmlns:a16="http://schemas.microsoft.com/office/drawing/2014/main" id="{40235C02-55D2-44B6-9D18-3CAC0DDB1E80}"/>
                </a:ext>
              </a:extLst>
            </p:cNvPr>
            <p:cNvSpPr/>
            <p:nvPr/>
          </p:nvSpPr>
          <p:spPr bwMode="auto">
            <a:xfrm>
              <a:off x="6096000" y="2423260"/>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marL="0" marR="0" lvl="0" indent="0" algn="l" defTabSz="91348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28" name="Group 27" descr="server">
              <a:extLst>
                <a:ext uri="{FF2B5EF4-FFF2-40B4-BE49-F238E27FC236}">
                  <a16:creationId xmlns:a16="http://schemas.microsoft.com/office/drawing/2014/main" id="{A716E3DF-A6A7-459E-ADA8-0F1502501CC6}"/>
                </a:ext>
              </a:extLst>
            </p:cNvPr>
            <p:cNvGrpSpPr/>
            <p:nvPr/>
          </p:nvGrpSpPr>
          <p:grpSpPr>
            <a:xfrm>
              <a:off x="6365503" y="2590304"/>
              <a:ext cx="261778" cy="451476"/>
              <a:chOff x="789783" y="2138184"/>
              <a:chExt cx="261778" cy="451476"/>
            </a:xfrm>
          </p:grpSpPr>
          <p:sp>
            <p:nvSpPr>
              <p:cNvPr id="29" name="Rectangle 28">
                <a:extLst>
                  <a:ext uri="{FF2B5EF4-FFF2-40B4-BE49-F238E27FC236}">
                    <a16:creationId xmlns:a16="http://schemas.microsoft.com/office/drawing/2014/main" id="{62EB0ED6-A05F-457A-BFF6-7887A1F1DF76}"/>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7288E9E7-9F39-4569-9D4E-D73EA564D0A5}"/>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184F1AF-30B6-418A-B9BD-128D78F9EBCD}"/>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69CCF4D-257D-460D-9EDD-F6495B39187E}"/>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BB7AFF22-BF25-44B2-9544-C65A81A9A71C}"/>
              </a:ext>
            </a:extLst>
          </p:cNvPr>
          <p:cNvGrpSpPr/>
          <p:nvPr/>
        </p:nvGrpSpPr>
        <p:grpSpPr>
          <a:xfrm>
            <a:off x="418235" y="5466828"/>
            <a:ext cx="819312" cy="819312"/>
            <a:chOff x="409207" y="4592502"/>
            <a:chExt cx="803320" cy="803320"/>
          </a:xfrm>
        </p:grpSpPr>
        <p:sp>
          <p:nvSpPr>
            <p:cNvPr id="23" name="Oval 22">
              <a:extLst>
                <a:ext uri="{FF2B5EF4-FFF2-40B4-BE49-F238E27FC236}">
                  <a16:creationId xmlns:a16="http://schemas.microsoft.com/office/drawing/2014/main" id="{56B0A98A-4177-4AD0-B11F-0DE0DE6E9EA1}"/>
                </a:ext>
              </a:extLst>
            </p:cNvPr>
            <p:cNvSpPr/>
            <p:nvPr/>
          </p:nvSpPr>
          <p:spPr bwMode="auto">
            <a:xfrm>
              <a:off x="409207" y="4592502"/>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marL="0" marR="0" lvl="0" indent="0" algn="l" defTabSz="91348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01887C98-5B4A-4699-985F-5F0FEA807716}"/>
                </a:ext>
              </a:extLst>
            </p:cNvPr>
            <p:cNvSpPr/>
            <p:nvPr/>
          </p:nvSpPr>
          <p:spPr>
            <a:xfrm>
              <a:off x="688283" y="4746943"/>
              <a:ext cx="245168" cy="458702"/>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CA72F22B-055E-4494-8B46-8DAAAB23E883}"/>
              </a:ext>
            </a:extLst>
          </p:cNvPr>
          <p:cNvSpPr/>
          <p:nvPr/>
        </p:nvSpPr>
        <p:spPr bwMode="auto">
          <a:xfrm>
            <a:off x="1527697" y="1219387"/>
            <a:ext cx="4319350" cy="362251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kumimoji="0" lang="en-US" altLang="en-US" sz="1428" b="0" i="0" u="none" strike="noStrike" kern="1200" cap="none" spc="0" normalizeH="0" baseline="0" noProof="0">
              <a:ln>
                <a:noFill/>
              </a:ln>
              <a:solidFill>
                <a:srgbClr val="000000"/>
              </a:solidFill>
              <a:effectLst/>
              <a:uLnTx/>
              <a:uFillTx/>
              <a:latin typeface="Segoe UI"/>
              <a:ea typeface="+mn-ea"/>
              <a:cs typeface="Segoe UI"/>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484" marR="0" lvl="1" indent="-186484" algn="l" defTabSz="932418"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F1</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Business</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7185" y="420109"/>
            <a:ext cx="11502107" cy="512317"/>
          </a:xfrm>
        </p:spPr>
        <p:txBody>
          <a:bodyPr/>
          <a:lstStyle/>
          <a:p>
            <a:r>
              <a:rPr lang="en-US" sz="3264"/>
              <a:t>Most customers are already eligible for WVD</a:t>
            </a:r>
            <a:endParaRPr lang="en-US">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336751" y="1219387"/>
            <a:ext cx="4198962" cy="224349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418"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one of the following licenses:</a:t>
            </a:r>
          </a:p>
          <a:p>
            <a:pPr marL="186484" marR="0" lvl="1" indent="-186484" algn="l" defTabSz="932418"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RDS CAL license with active Software </a:t>
            </a:r>
            <a:b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b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Assurance (SA)</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418" rtl="0" eaLnBrk="0" fontAlgn="base" latinLnBrk="0" hangingPunct="0">
              <a:lnSpc>
                <a:spcPct val="100000"/>
              </a:lnSpc>
              <a:spcBef>
                <a:spcPts val="816"/>
              </a:spcBef>
              <a:spcAft>
                <a:spcPts val="0"/>
              </a:spcAft>
              <a:buClrTx/>
              <a:buSzTx/>
              <a:buFontTx/>
              <a:buNone/>
              <a:tabLst/>
              <a:defRPr/>
            </a:pPr>
            <a:endParaRPr kumimoji="0" lang="en-US" altLang="en-US" sz="1428" b="0" i="1" u="none" strike="noStrike" kern="1200" cap="none" spc="0" normalizeH="0" baseline="0" noProof="0">
              <a:ln>
                <a:noFill/>
              </a:ln>
              <a:solidFill>
                <a:srgbClr val="000000"/>
              </a:solidFill>
              <a:effectLst/>
              <a:uLnTx/>
              <a:uFillTx/>
              <a:latin typeface="Segoe UI Semibold"/>
              <a:ea typeface="+mn-ea"/>
              <a:cs typeface="+mn-cs"/>
            </a:endParaRPr>
          </a:p>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102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20" b="0" i="1" u="none" strike="noStrike" kern="1200" cap="none" spc="0" normalizeH="0" baseline="0" noProof="0">
              <a:ln>
                <a:noFill/>
              </a:ln>
              <a:solidFill>
                <a:srgbClr val="000000"/>
              </a:solidFill>
              <a:effectLst/>
              <a:uLnTx/>
              <a:uFillTx/>
              <a:latin typeface="Segoe UI"/>
              <a:ea typeface="+mn-ea"/>
              <a:cs typeface="Segoe UI"/>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1381489" y="5458142"/>
            <a:ext cx="10504320" cy="1003968"/>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1243883" rtl="0" eaLnBrk="1" fontAlgn="auto" latinLnBrk="0" hangingPunct="1">
              <a:lnSpc>
                <a:spcPct val="100000"/>
              </a:lnSpc>
              <a:spcBef>
                <a:spcPct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Pay only for the virtual machines (VMs), storage, and networking consumed when the users are using the service</a:t>
            </a:r>
          </a:p>
          <a:p>
            <a:pPr marL="0" marR="0" lvl="0" indent="0" algn="ctr" defTabSz="1243883" rtl="0" eaLnBrk="1" fontAlgn="auto" latinLnBrk="0" hangingPunct="1">
              <a:lnSpc>
                <a:spcPct val="100000"/>
              </a:lnSpc>
              <a:spcBef>
                <a:spcPct val="0"/>
              </a:spcBef>
              <a:spcAft>
                <a:spcPts val="0"/>
              </a:spcAft>
              <a:buClrTx/>
              <a:buSzTx/>
              <a:buFontTx/>
              <a:buNone/>
              <a:tabLst/>
              <a:defRPr/>
            </a:pPr>
            <a:endParaRPr kumimoji="0" lang="en-US" sz="1599"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1243883" rtl="0" eaLnBrk="1" fontAlgn="auto" latinLnBrk="0" hangingPunct="1">
              <a:lnSpc>
                <a:spcPct val="100000"/>
              </a:lnSpc>
              <a:spcBef>
                <a:spcPct val="0"/>
              </a:spcBef>
              <a:spcAft>
                <a:spcPts val="0"/>
              </a:spcAft>
              <a:buClrTx/>
              <a:buSzTx/>
              <a:buFontTx/>
              <a:buNone/>
              <a:tabLst/>
              <a:defRPr/>
            </a:pPr>
            <a:r>
              <a:rPr kumimoji="0" lang="en-US" sz="1599" b="0" i="0" u="none" strike="noStrike" kern="1200" cap="none" spc="0" normalizeH="0" baseline="0" noProof="0">
                <a:ln>
                  <a:noFill/>
                </a:ln>
                <a:solidFill>
                  <a:srgbClr val="1A1A1A"/>
                </a:solidFill>
                <a:effectLst/>
                <a:uLnTx/>
                <a:uFillTx/>
                <a:latin typeface="Segoe UI"/>
                <a:ea typeface="+mn-ea"/>
                <a:cs typeface="Segoe UI" pitchFamily="34" charset="0"/>
              </a:rPr>
              <a:t>Take advantage of options such as </a:t>
            </a:r>
            <a:r>
              <a:rPr kumimoji="0" lang="en-US" sz="1599" b="0" i="0" u="none" strike="noStrike" kern="1200" cap="none" spc="0" normalizeH="0" baseline="0" noProof="0">
                <a:ln>
                  <a:noFill/>
                </a:ln>
                <a:solidFill>
                  <a:srgbClr val="0278D4"/>
                </a:solidFill>
                <a:effectLst/>
                <a:uLnTx/>
                <a:uFillTx/>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kumimoji="0" lang="en-US" sz="1599" b="0" i="0" u="sng" strike="noStrike" kern="1200" cap="none" spc="0" normalizeH="0" baseline="0" noProof="0">
                <a:ln>
                  <a:noFill/>
                </a:ln>
                <a:solidFill>
                  <a:srgbClr val="0278D4"/>
                </a:solidFill>
                <a:effectLst/>
                <a:uLnTx/>
                <a:uFillTx/>
                <a:latin typeface="Segoe UI"/>
                <a:ea typeface="+mn-ea"/>
                <a:cs typeface="Segoe UI" pitchFamily="34" charset="0"/>
              </a:rPr>
              <a:t>,</a:t>
            </a:r>
            <a:r>
              <a:rPr kumimoji="0" lang="en-US" sz="1599" b="0" i="0" u="none" strike="noStrike" kern="1200" cap="none" spc="0" normalizeH="0" baseline="0" noProof="0">
                <a:ln>
                  <a:noFill/>
                </a:ln>
                <a:solidFill>
                  <a:srgbClr val="0278D4"/>
                </a:solidFill>
                <a:effectLst/>
                <a:uLnTx/>
                <a:uFillTx/>
                <a:latin typeface="Segoe UI"/>
                <a:ea typeface="+mn-ea"/>
                <a:cs typeface="Segoe UI" pitchFamily="34" charset="0"/>
              </a:rPr>
              <a:t> </a:t>
            </a:r>
            <a:r>
              <a:rPr kumimoji="0" lang="en-US" sz="1599" b="0" i="0" u="none" strike="noStrike" kern="1200" cap="none" spc="0" normalizeH="0" baseline="0" noProof="0">
                <a:ln>
                  <a:noFill/>
                </a:ln>
                <a:solidFill>
                  <a:srgbClr val="1A1A1A"/>
                </a:solidFill>
                <a:effectLst/>
                <a:uLnTx/>
                <a:uFillTx/>
                <a:latin typeface="Segoe UI"/>
                <a:ea typeface="+mn-ea"/>
                <a:cs typeface="Segoe UI" pitchFamily="34" charset="0"/>
              </a:rPr>
              <a:t>which can save up to 72 percent versus pay-as-you-go pricing. </a:t>
            </a:r>
            <a:r>
              <a:rPr kumimoji="0" lang="en-US" sz="1599" b="0" i="0" u="none" strike="noStrike" kern="1200" cap="none" spc="0" normalizeH="0" baseline="0" noProof="0">
                <a:ln>
                  <a:noFill/>
                </a:ln>
                <a:solidFill>
                  <a:srgbClr val="1A1A1A"/>
                </a:solidFill>
                <a:effectLst/>
                <a:uLnTx/>
                <a:uFillTx/>
                <a:latin typeface="Segoe UI"/>
                <a:ea typeface="+mn-ea"/>
                <a:cs typeface="Segoe UI" pitchFamily="34" charset="0"/>
                <a:hlinkClick r:id="rId4"/>
              </a:rPr>
              <a:t>Now with monthly payment options</a:t>
            </a:r>
            <a:r>
              <a:rPr kumimoji="0" lang="en-US" sz="1599" b="0" i="0" u="none" strike="noStrike" kern="1200" cap="none" spc="0" normalizeH="0" baseline="0" noProof="0">
                <a:ln>
                  <a:noFill/>
                </a:ln>
                <a:solidFill>
                  <a:srgbClr val="1A1A1A"/>
                </a:solidFill>
                <a:effectLst/>
                <a:uLnTx/>
                <a:uFillTx/>
                <a:latin typeface="Segoe UI"/>
                <a:ea typeface="+mn-ea"/>
                <a:cs typeface="Segoe UI" pitchFamily="34" charset="0"/>
              </a:rPr>
              <a:t>!</a:t>
            </a:r>
          </a:p>
        </p:txBody>
      </p:sp>
      <p:sp>
        <p:nvSpPr>
          <p:cNvPr id="3" name="Rectangle 2">
            <a:extLst>
              <a:ext uri="{FF2B5EF4-FFF2-40B4-BE49-F238E27FC236}">
                <a16:creationId xmlns:a16="http://schemas.microsoft.com/office/drawing/2014/main" id="{DA389C78-41F9-4EA9-85D5-A8FD7D1FD0B1}"/>
              </a:ext>
            </a:extLst>
          </p:cNvPr>
          <p:cNvSpPr/>
          <p:nvPr/>
        </p:nvSpPr>
        <p:spPr>
          <a:xfrm>
            <a:off x="1381490" y="4918476"/>
            <a:ext cx="4611767" cy="350215"/>
          </a:xfrm>
          <a:prstGeom prst="rect">
            <a:avLst/>
          </a:prstGeom>
        </p:spPr>
        <p:txBody>
          <a:bodyPr wrap="square" anchor="t">
            <a:spAutoFit/>
          </a:bodyPr>
          <a:lstStyle/>
          <a:p>
            <a:pPr marL="0" marR="0" lvl="1" indent="0" algn="l" defTabSz="932418" rtl="0" eaLnBrk="0" fontAlgn="base" latinLnBrk="0" hangingPunct="0">
              <a:lnSpc>
                <a:spcPct val="100000"/>
              </a:lnSpc>
              <a:spcBef>
                <a:spcPts val="816"/>
              </a:spcBef>
              <a:spcAft>
                <a:spcPts val="0"/>
              </a:spcAft>
              <a:buClrTx/>
              <a:buSzTx/>
              <a:buFontTx/>
              <a:buNone/>
              <a:tabLst/>
              <a:defRPr/>
            </a:pPr>
            <a:r>
              <a:rPr kumimoji="0" lang="en-US" altLang="en-US" sz="816"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 or Windows 10 VDA per user license.</a:t>
            </a:r>
          </a:p>
        </p:txBody>
      </p:sp>
      <p:grpSp>
        <p:nvGrpSpPr>
          <p:cNvPr id="14" name="Group 13">
            <a:extLst>
              <a:ext uri="{FF2B5EF4-FFF2-40B4-BE49-F238E27FC236}">
                <a16:creationId xmlns:a16="http://schemas.microsoft.com/office/drawing/2014/main" id="{2FB10375-A7CF-48C7-B13B-DDA170756DC1}"/>
              </a:ext>
            </a:extLst>
          </p:cNvPr>
          <p:cNvGrpSpPr/>
          <p:nvPr/>
        </p:nvGrpSpPr>
        <p:grpSpPr>
          <a:xfrm>
            <a:off x="418235" y="1143741"/>
            <a:ext cx="819312" cy="819312"/>
            <a:chOff x="409207" y="1121417"/>
            <a:chExt cx="803320" cy="803320"/>
          </a:xfrm>
        </p:grpSpPr>
        <p:sp>
          <p:nvSpPr>
            <p:cNvPr id="11" name="Oval 10">
              <a:extLst>
                <a:ext uri="{FF2B5EF4-FFF2-40B4-BE49-F238E27FC236}">
                  <a16:creationId xmlns:a16="http://schemas.microsoft.com/office/drawing/2014/main" id="{9F731DB8-91D1-4E03-B33A-42B385B78B07}"/>
                </a:ext>
              </a:extLst>
            </p:cNvPr>
            <p:cNvSpPr/>
            <p:nvPr/>
          </p:nvSpPr>
          <p:spPr bwMode="auto">
            <a:xfrm>
              <a:off x="409207" y="1121417"/>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70" tIns="44785" rIns="89570" bIns="44785" numCol="1" anchor="t" anchorCtr="0" compatLnSpc="1">
              <a:prstTxWarp prst="textNoShape">
                <a:avLst/>
              </a:prstTxWarp>
            </a:bodyPr>
            <a:lstStyle/>
            <a:p>
              <a:pPr marL="0" marR="0" lvl="0" indent="0" algn="l" defTabSz="91348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33" name="Group 32" descr="monitor, desktop">
              <a:extLst>
                <a:ext uri="{FF2B5EF4-FFF2-40B4-BE49-F238E27FC236}">
                  <a16:creationId xmlns:a16="http://schemas.microsoft.com/office/drawing/2014/main" id="{89A6F5A1-AA9D-4E0D-8519-315A98E32B4B}"/>
                </a:ext>
              </a:extLst>
            </p:cNvPr>
            <p:cNvGrpSpPr/>
            <p:nvPr/>
          </p:nvGrpSpPr>
          <p:grpSpPr>
            <a:xfrm>
              <a:off x="599356" y="1350704"/>
              <a:ext cx="423024" cy="344746"/>
              <a:chOff x="4233864" y="1827213"/>
              <a:chExt cx="403227" cy="328615"/>
            </a:xfrm>
          </p:grpSpPr>
          <p:sp>
            <p:nvSpPr>
              <p:cNvPr id="34" name="Freeform 53">
                <a:extLst>
                  <a:ext uri="{FF2B5EF4-FFF2-40B4-BE49-F238E27FC236}">
                    <a16:creationId xmlns:a16="http://schemas.microsoft.com/office/drawing/2014/main" id="{6BF3C777-0D28-4D96-AECF-6181418F348A}"/>
                  </a:ext>
                </a:extLst>
              </p:cNvPr>
              <p:cNvSpPr>
                <a:spLocks/>
              </p:cNvSpPr>
              <p:nvPr/>
            </p:nvSpPr>
            <p:spPr bwMode="auto">
              <a:xfrm>
                <a:off x="4233866" y="1827213"/>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70288266-A977-4BA6-92A6-1FE81A49BA29}"/>
                  </a:ext>
                </a:extLst>
              </p:cNvPr>
              <p:cNvSpPr>
                <a:spLocks/>
              </p:cNvSpPr>
              <p:nvPr/>
            </p:nvSpPr>
            <p:spPr bwMode="auto">
              <a:xfrm>
                <a:off x="4233864" y="2011365"/>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73">
                <a:extLst>
                  <a:ext uri="{FF2B5EF4-FFF2-40B4-BE49-F238E27FC236}">
                    <a16:creationId xmlns:a16="http://schemas.microsoft.com/office/drawing/2014/main" id="{5ED601C1-4231-4068-81BA-AF2065DD79AC}"/>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 name="Rectangle 3">
            <a:extLst>
              <a:ext uri="{FF2B5EF4-FFF2-40B4-BE49-F238E27FC236}">
                <a16:creationId xmlns:a16="http://schemas.microsoft.com/office/drawing/2014/main" id="{7B66C6D9-120B-41DA-B8C5-22CD7FE2F460}"/>
              </a:ext>
            </a:extLst>
          </p:cNvPr>
          <p:cNvSpPr/>
          <p:nvPr/>
        </p:nvSpPr>
        <p:spPr>
          <a:xfrm>
            <a:off x="6095454" y="3311667"/>
            <a:ext cx="247199" cy="376684"/>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814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88C4-0064-437D-8D47-243C719959EA}"/>
              </a:ext>
            </a:extLst>
          </p:cNvPr>
          <p:cNvSpPr>
            <a:spLocks noGrp="1"/>
          </p:cNvSpPr>
          <p:nvPr>
            <p:ph type="title"/>
          </p:nvPr>
        </p:nvSpPr>
        <p:spPr/>
        <p:txBody>
          <a:bodyPr/>
          <a:lstStyle/>
          <a:p>
            <a:r>
              <a:rPr lang="en-US" dirty="0" err="1"/>
              <a:t>FSLogix</a:t>
            </a:r>
            <a:r>
              <a:rPr lang="en-US" dirty="0"/>
              <a:t> technologies</a:t>
            </a:r>
          </a:p>
        </p:txBody>
      </p:sp>
      <p:sp>
        <p:nvSpPr>
          <p:cNvPr id="5" name="Text Placeholder 4">
            <a:extLst>
              <a:ext uri="{FF2B5EF4-FFF2-40B4-BE49-F238E27FC236}">
                <a16:creationId xmlns:a16="http://schemas.microsoft.com/office/drawing/2014/main" id="{0A61F37E-8942-4E53-A413-ABDD5D44E2D6}"/>
              </a:ext>
            </a:extLst>
          </p:cNvPr>
          <p:cNvSpPr>
            <a:spLocks noGrp="1"/>
          </p:cNvSpPr>
          <p:nvPr>
            <p:ph type="body" sz="quarter" idx="10"/>
          </p:nvPr>
        </p:nvSpPr>
        <p:spPr>
          <a:xfrm>
            <a:off x="598945" y="1385207"/>
            <a:ext cx="11237870" cy="5095310"/>
          </a:xfrm>
        </p:spPr>
        <p:txBody>
          <a:bodyPr/>
          <a:lstStyle/>
          <a:p>
            <a:pPr>
              <a:spcAft>
                <a:spcPts val="1224"/>
              </a:spcAft>
            </a:pPr>
            <a:r>
              <a:rPr lang="en-US" sz="2448" dirty="0"/>
              <a:t>With the acquisition of FSLogix, eligible customers will get access to three core pieces of technology</a:t>
            </a:r>
            <a:endParaRPr lang="en-US" dirty="0"/>
          </a:p>
          <a:p>
            <a:pPr>
              <a:spcAft>
                <a:spcPts val="612"/>
              </a:spcAft>
            </a:pPr>
            <a:r>
              <a:rPr lang="en-US" sz="1836" dirty="0">
                <a:gradFill>
                  <a:gsLst>
                    <a:gs pos="0">
                      <a:schemeClr val="accent2"/>
                    </a:gs>
                    <a:gs pos="100000">
                      <a:schemeClr val="accent2"/>
                    </a:gs>
                  </a:gsLst>
                  <a:lin ang="5400000" scaled="0"/>
                </a:gradFill>
                <a:latin typeface="+mj-lt"/>
              </a:rPr>
              <a:t>Profile container</a:t>
            </a:r>
            <a:br>
              <a:rPr lang="en-US" sz="1836" dirty="0"/>
            </a:br>
            <a:r>
              <a:rPr lang="en-US" sz="1836" dirty="0"/>
              <a:t>Replacement for roaming profiles and folder redirection. Dramatically speeds up logon and application launch times.</a:t>
            </a:r>
          </a:p>
          <a:p>
            <a:r>
              <a:rPr lang="en-US" sz="1836" dirty="0"/>
              <a:t>Includes Office 365 Container, which roams Office cache data (Outlook OST, OneDrive cache, Skype for Business GAL, etc.) and Windows Search DB with user in virtual desktop environments.</a:t>
            </a:r>
          </a:p>
          <a:p>
            <a:endParaRPr lang="en-US" sz="1836" dirty="0"/>
          </a:p>
          <a:p>
            <a:r>
              <a:rPr lang="en-US" sz="1836" dirty="0">
                <a:gradFill>
                  <a:gsLst>
                    <a:gs pos="0">
                      <a:schemeClr val="accent2"/>
                    </a:gs>
                    <a:gs pos="100000">
                      <a:schemeClr val="accent2"/>
                    </a:gs>
                  </a:gsLst>
                  <a:lin ang="5400000" scaled="0"/>
                </a:gradFill>
                <a:latin typeface="+mj-lt"/>
              </a:rPr>
              <a:t>App masking</a:t>
            </a:r>
            <a:br>
              <a:rPr lang="en-US" sz="1836" dirty="0"/>
            </a:br>
            <a:r>
              <a:rPr lang="en-US" sz="1836" dirty="0"/>
              <a:t>Minimize number of gold images by creating a single image with all applications. Excellent app compatibility with no packaging, sequencing, backend infrastructure, or virtualization. </a:t>
            </a:r>
          </a:p>
          <a:p>
            <a:endParaRPr lang="en-US" sz="1836" dirty="0"/>
          </a:p>
          <a:p>
            <a:r>
              <a:rPr lang="en-US" sz="1836" dirty="0">
                <a:gradFill>
                  <a:gsLst>
                    <a:gs pos="0">
                      <a:schemeClr val="accent2"/>
                    </a:gs>
                    <a:gs pos="100000">
                      <a:schemeClr val="accent2"/>
                    </a:gs>
                  </a:gsLst>
                  <a:lin ang="5400000" scaled="0"/>
                </a:gradFill>
                <a:latin typeface="+mj-lt"/>
              </a:rPr>
              <a:t>Java redirection</a:t>
            </a:r>
            <a:br>
              <a:rPr lang="en-US" sz="1836" dirty="0"/>
            </a:br>
            <a:r>
              <a:rPr lang="en-US" sz="1836" dirty="0"/>
              <a:t>Helps protect the enterprise from vulnerabilities of multiple installed versions of Java by mapping specific versions to individual apps or websites.</a:t>
            </a:r>
          </a:p>
        </p:txBody>
      </p:sp>
      <p:sp>
        <p:nvSpPr>
          <p:cNvPr id="6" name="Freeform: Shape 5">
            <a:extLst>
              <a:ext uri="{FF2B5EF4-FFF2-40B4-BE49-F238E27FC236}">
                <a16:creationId xmlns:a16="http://schemas.microsoft.com/office/drawing/2014/main" id="{08750FD1-D837-4581-A95A-E4FC365D7752}"/>
              </a:ext>
              <a:ext uri="{C183D7F6-B498-43B3-948B-1728B52AA6E4}">
                <adec:decorative xmlns:adec="http://schemas.microsoft.com/office/drawing/2017/decorative" val="1"/>
              </a:ext>
            </a:extLst>
          </p:cNvPr>
          <p:cNvSpPr/>
          <p:nvPr/>
        </p:nvSpPr>
        <p:spPr bwMode="auto">
          <a:xfrm>
            <a:off x="583759" y="4080139"/>
            <a:ext cx="11191240" cy="0"/>
          </a:xfrm>
          <a:custGeom>
            <a:avLst/>
            <a:gdLst>
              <a:gd name="connsiteX0" fmla="*/ 0 w 10972800"/>
              <a:gd name="connsiteY0" fmla="*/ 0 h 0"/>
              <a:gd name="connsiteX1" fmla="*/ 10972800 w 10972800"/>
              <a:gd name="connsiteY1" fmla="*/ 0 h 0"/>
            </a:gdLst>
            <a:ahLst/>
            <a:cxnLst>
              <a:cxn ang="0">
                <a:pos x="connsiteX0" y="connsiteY0"/>
              </a:cxn>
              <a:cxn ang="0">
                <a:pos x="connsiteX1" y="connsiteY1"/>
              </a:cxn>
            </a:cxnLst>
            <a:rect l="l" t="t" r="r" b="b"/>
            <a:pathLst>
              <a:path w="10972800">
                <a:moveTo>
                  <a:pt x="0" y="0"/>
                </a:moveTo>
                <a:lnTo>
                  <a:pt x="10972800" y="0"/>
                </a:lnTo>
              </a:path>
            </a:pathLst>
          </a:custGeom>
          <a:noFill/>
          <a:ln w="12700">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73"/>
          </a:p>
        </p:txBody>
      </p:sp>
      <p:sp>
        <p:nvSpPr>
          <p:cNvPr id="12" name="Freeform: Shape 11">
            <a:extLst>
              <a:ext uri="{FF2B5EF4-FFF2-40B4-BE49-F238E27FC236}">
                <a16:creationId xmlns:a16="http://schemas.microsoft.com/office/drawing/2014/main" id="{3F456922-C6C9-49BB-8662-F79F3FA38471}"/>
              </a:ext>
              <a:ext uri="{C183D7F6-B498-43B3-948B-1728B52AA6E4}">
                <adec:decorative xmlns:adec="http://schemas.microsoft.com/office/drawing/2017/decorative" val="1"/>
              </a:ext>
            </a:extLst>
          </p:cNvPr>
          <p:cNvSpPr/>
          <p:nvPr/>
        </p:nvSpPr>
        <p:spPr bwMode="auto">
          <a:xfrm>
            <a:off x="583759" y="5310657"/>
            <a:ext cx="11191240" cy="0"/>
          </a:xfrm>
          <a:custGeom>
            <a:avLst/>
            <a:gdLst>
              <a:gd name="connsiteX0" fmla="*/ 0 w 10972800"/>
              <a:gd name="connsiteY0" fmla="*/ 0 h 0"/>
              <a:gd name="connsiteX1" fmla="*/ 10972800 w 10972800"/>
              <a:gd name="connsiteY1" fmla="*/ 0 h 0"/>
            </a:gdLst>
            <a:ahLst/>
            <a:cxnLst>
              <a:cxn ang="0">
                <a:pos x="connsiteX0" y="connsiteY0"/>
              </a:cxn>
              <a:cxn ang="0">
                <a:pos x="connsiteX1" y="connsiteY1"/>
              </a:cxn>
            </a:cxnLst>
            <a:rect l="l" t="t" r="r" b="b"/>
            <a:pathLst>
              <a:path w="10972800">
                <a:moveTo>
                  <a:pt x="0" y="0"/>
                </a:moveTo>
                <a:lnTo>
                  <a:pt x="10972800" y="0"/>
                </a:lnTo>
              </a:path>
            </a:pathLst>
          </a:custGeom>
          <a:noFill/>
          <a:ln w="12700">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124551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1.25E-6 -7.40741E-7 L 0.04349 -7.40741E-7 " pathEditMode="relative" rAng="0" ptsTypes="AA">
                                      <p:cBhvr>
                                        <p:cTn id="9" dur="750" spd="-100000" fill="hold"/>
                                        <p:tgtEl>
                                          <p:spTgt spid="5"/>
                                        </p:tgtEl>
                                        <p:attrNameLst>
                                          <p:attrName>ppt_x</p:attrName>
                                          <p:attrName>ppt_y</p:attrName>
                                        </p:attrNameLst>
                                      </p:cBhvr>
                                      <p:rCtr x="2174" y="0"/>
                                    </p:animMotion>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88C4-0064-437D-8D47-243C719959EA}"/>
              </a:ext>
            </a:extLst>
          </p:cNvPr>
          <p:cNvSpPr>
            <a:spLocks noGrp="1"/>
          </p:cNvSpPr>
          <p:nvPr>
            <p:ph type="title"/>
          </p:nvPr>
        </p:nvSpPr>
        <p:spPr/>
        <p:txBody>
          <a:bodyPr/>
          <a:lstStyle/>
          <a:p>
            <a:r>
              <a:rPr lang="en-US" dirty="0"/>
              <a:t>FSLogix entitlements </a:t>
            </a:r>
          </a:p>
        </p:txBody>
      </p:sp>
      <p:sp>
        <p:nvSpPr>
          <p:cNvPr id="5" name="Text Placeholder 4">
            <a:extLst>
              <a:ext uri="{FF2B5EF4-FFF2-40B4-BE49-F238E27FC236}">
                <a16:creationId xmlns:a16="http://schemas.microsoft.com/office/drawing/2014/main" id="{0A61F37E-8942-4E53-A413-ABDD5D44E2D6}"/>
              </a:ext>
            </a:extLst>
          </p:cNvPr>
          <p:cNvSpPr>
            <a:spLocks noGrp="1"/>
          </p:cNvSpPr>
          <p:nvPr>
            <p:ph type="body" sz="quarter" idx="10"/>
          </p:nvPr>
        </p:nvSpPr>
        <p:spPr>
          <a:xfrm>
            <a:off x="598945" y="1462924"/>
            <a:ext cx="11237870" cy="1152616"/>
          </a:xfrm>
        </p:spPr>
        <p:txBody>
          <a:bodyPr/>
          <a:lstStyle/>
          <a:p>
            <a:pPr>
              <a:spcAft>
                <a:spcPts val="1224"/>
              </a:spcAft>
            </a:pPr>
            <a:r>
              <a:rPr lang="en-US" sz="2448" dirty="0"/>
              <a:t>FSLogix technology, which improves the performance of Office 365 </a:t>
            </a:r>
            <a:r>
              <a:rPr lang="en-US" sz="2448" dirty="0" err="1"/>
              <a:t>ProPlus</a:t>
            </a:r>
            <a:r>
              <a:rPr lang="en-US" sz="2448" dirty="0"/>
              <a:t> in multi-user virtual environments, is now available at no additional cost for Microsoft 365 and Remote Desktop Services customers</a:t>
            </a:r>
          </a:p>
        </p:txBody>
      </p:sp>
      <p:sp>
        <p:nvSpPr>
          <p:cNvPr id="4" name="TextBox 3">
            <a:extLst>
              <a:ext uri="{FF2B5EF4-FFF2-40B4-BE49-F238E27FC236}">
                <a16:creationId xmlns:a16="http://schemas.microsoft.com/office/drawing/2014/main" id="{2CA4FEAF-CBC3-46A4-8827-189BC8BF3543}"/>
              </a:ext>
            </a:extLst>
          </p:cNvPr>
          <p:cNvSpPr txBox="1"/>
          <p:nvPr/>
        </p:nvSpPr>
        <p:spPr>
          <a:xfrm>
            <a:off x="598945" y="6267565"/>
            <a:ext cx="6206295" cy="155121"/>
          </a:xfrm>
          <a:prstGeom prst="rect">
            <a:avLst/>
          </a:prstGeom>
          <a:noFill/>
        </p:spPr>
        <p:txBody>
          <a:bodyPr wrap="square" lIns="0" tIns="0" rIns="0" bIns="0" rtlCol="0">
            <a:spAutoFit/>
          </a:bodyPr>
          <a:lstStyle/>
          <a:p>
            <a:pPr defTabSz="932418">
              <a:lnSpc>
                <a:spcPct val="90000"/>
              </a:lnSpc>
              <a:spcAft>
                <a:spcPts val="600"/>
              </a:spcAft>
              <a:defRPr/>
            </a:pPr>
            <a:r>
              <a:rPr lang="en-US" sz="1098" dirty="0">
                <a:gradFill>
                  <a:gsLst>
                    <a:gs pos="0">
                      <a:schemeClr val="tx1"/>
                    </a:gs>
                    <a:gs pos="100000">
                      <a:schemeClr val="tx1"/>
                    </a:gs>
                  </a:gsLst>
                  <a:lin ang="5400000" scaled="0"/>
                </a:gradFill>
                <a:latin typeface="Segoe UI" panose="020B0502040204020203" pitchFamily="34" charset="0"/>
              </a:rPr>
              <a:t>*Including Office 365 Container, Profile Container, App Masking and Java Redirection</a:t>
            </a:r>
            <a:endParaRPr lang="en-US" sz="1098" i="1" dirty="0">
              <a:gradFill>
                <a:gsLst>
                  <a:gs pos="0">
                    <a:schemeClr val="tx1"/>
                  </a:gs>
                  <a:gs pos="100000">
                    <a:schemeClr val="tx1"/>
                  </a:gs>
                </a:gsLst>
                <a:lin ang="5400000" scaled="0"/>
              </a:gradFill>
              <a:latin typeface="Segoe UI Semilight"/>
              <a:cs typeface="Segoe UI" pitchFamily="34" charset="0"/>
            </a:endParaRPr>
          </a:p>
        </p:txBody>
      </p:sp>
      <p:sp>
        <p:nvSpPr>
          <p:cNvPr id="3" name="Rectangle 2">
            <a:extLst>
              <a:ext uri="{FF2B5EF4-FFF2-40B4-BE49-F238E27FC236}">
                <a16:creationId xmlns:a16="http://schemas.microsoft.com/office/drawing/2014/main" id="{03ACF0EF-2332-40F5-9C04-F4CBC107E1E7}"/>
              </a:ext>
            </a:extLst>
          </p:cNvPr>
          <p:cNvSpPr/>
          <p:nvPr/>
        </p:nvSpPr>
        <p:spPr>
          <a:xfrm>
            <a:off x="598945" y="3024574"/>
            <a:ext cx="11237870" cy="2243538"/>
          </a:xfrm>
          <a:prstGeom prst="rect">
            <a:avLst/>
          </a:prstGeom>
        </p:spPr>
        <p:txBody>
          <a:bodyPr wrap="square" lIns="0" numCol="2">
            <a:noAutofit/>
          </a:bodyPr>
          <a:lstStyle/>
          <a:p>
            <a:pPr defTabSz="951304">
              <a:spcBef>
                <a:spcPct val="20000"/>
              </a:spcBef>
              <a:spcAft>
                <a:spcPts val="1836"/>
              </a:spcAft>
              <a:buSzPct val="90000"/>
            </a:pPr>
            <a:r>
              <a:rPr lang="en-US" sz="2040" dirty="0">
                <a:latin typeface="Segoe UI Semibold"/>
                <a:cs typeface="Segoe UI" panose="020B0502040204020203" pitchFamily="34" charset="0"/>
              </a:rPr>
              <a:t>Microsoft 365 E3/E5/F1/Business</a:t>
            </a:r>
          </a:p>
          <a:p>
            <a:pPr defTabSz="951304">
              <a:spcBef>
                <a:spcPct val="20000"/>
              </a:spcBef>
              <a:spcAft>
                <a:spcPts val="1836"/>
              </a:spcAft>
              <a:buSzPct val="90000"/>
            </a:pPr>
            <a:r>
              <a:rPr lang="en-US" sz="2040" dirty="0">
                <a:latin typeface="Segoe UI Semibold"/>
                <a:cs typeface="Segoe UI" panose="020B0502040204020203" pitchFamily="34" charset="0"/>
              </a:rPr>
              <a:t>Microsoft 365 A3/A5/Student Use Benefits</a:t>
            </a:r>
          </a:p>
          <a:p>
            <a:pPr defTabSz="951304">
              <a:spcBef>
                <a:spcPct val="20000"/>
              </a:spcBef>
              <a:spcAft>
                <a:spcPts val="1836"/>
              </a:spcAft>
              <a:buSzPct val="90000"/>
            </a:pPr>
            <a:r>
              <a:rPr lang="en-US" sz="2040" dirty="0">
                <a:latin typeface="Segoe UI Semibold"/>
                <a:cs typeface="Segoe UI" panose="020B0502040204020203" pitchFamily="34" charset="0"/>
              </a:rPr>
              <a:t>Windows 10 Enterprise E3/E5</a:t>
            </a:r>
          </a:p>
          <a:p>
            <a:pPr defTabSz="951304">
              <a:spcBef>
                <a:spcPct val="20000"/>
              </a:spcBef>
              <a:spcAft>
                <a:spcPts val="1836"/>
              </a:spcAft>
              <a:buSzPct val="90000"/>
            </a:pPr>
            <a:r>
              <a:rPr lang="en-US" sz="2040" dirty="0">
                <a:latin typeface="Segoe UI Semibold"/>
                <a:cs typeface="Segoe UI" panose="020B0502040204020203" pitchFamily="34" charset="0"/>
              </a:rPr>
              <a:t>Windows 10 Education A3/A5</a:t>
            </a:r>
          </a:p>
          <a:p>
            <a:pPr defTabSz="951304">
              <a:spcBef>
                <a:spcPct val="20000"/>
              </a:spcBef>
              <a:spcAft>
                <a:spcPts val="1836"/>
              </a:spcAft>
              <a:buSzPct val="90000"/>
            </a:pPr>
            <a:r>
              <a:rPr lang="en-US" sz="2040" dirty="0">
                <a:latin typeface="Segoe UI Semibold"/>
                <a:cs typeface="Segoe UI" panose="020B0502040204020203" pitchFamily="34" charset="0"/>
              </a:rPr>
              <a:t>Windows 10 VDA per user </a:t>
            </a:r>
          </a:p>
          <a:p>
            <a:pPr defTabSz="951304">
              <a:spcBef>
                <a:spcPct val="20000"/>
              </a:spcBef>
              <a:spcAft>
                <a:spcPts val="1836"/>
              </a:spcAft>
              <a:buSzPct val="90000"/>
            </a:pPr>
            <a:r>
              <a:rPr lang="en-US" sz="2040" dirty="0">
                <a:latin typeface="Segoe UI Semibold"/>
                <a:cs typeface="Segoe UI" panose="020B0502040204020203" pitchFamily="34" charset="0"/>
              </a:rPr>
              <a:t>Remote Desktop Services (RDS) CAL     </a:t>
            </a:r>
          </a:p>
          <a:p>
            <a:pPr defTabSz="951304">
              <a:spcBef>
                <a:spcPct val="20000"/>
              </a:spcBef>
              <a:spcAft>
                <a:spcPts val="1836"/>
              </a:spcAft>
              <a:buSzPct val="90000"/>
            </a:pPr>
            <a:r>
              <a:rPr lang="en-US" sz="2040" dirty="0">
                <a:latin typeface="Segoe UI Semibold"/>
                <a:cs typeface="Segoe UI" panose="020B0502040204020203" pitchFamily="34" charset="0"/>
              </a:rPr>
              <a:t>Remote Desktop Services (RDS) SAL</a:t>
            </a:r>
          </a:p>
        </p:txBody>
      </p:sp>
    </p:spTree>
    <p:extLst>
      <p:ext uri="{BB962C8B-B14F-4D97-AF65-F5344CB8AC3E}">
        <p14:creationId xmlns:p14="http://schemas.microsoft.com/office/powerpoint/2010/main" val="357559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1.45833E-6 -1.11111E-6 L 1.45833E-6 0.03426 " pathEditMode="relative" rAng="0" ptsTypes="AA">
                                      <p:cBhvr>
                                        <p:cTn id="9" dur="750" spd="-100000" fill="hold"/>
                                        <p:tgtEl>
                                          <p:spTgt spid="5">
                                            <p:txEl>
                                              <p:pRg st="0" end="0"/>
                                            </p:txEl>
                                          </p:spTgt>
                                        </p:tgtEl>
                                        <p:attrNameLst>
                                          <p:attrName>ppt_x</p:attrName>
                                          <p:attrName>ppt_y</p:attrName>
                                        </p:attrNameLst>
                                      </p:cBhvr>
                                      <p:rCtr x="0" y="171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45833E-6 -1.11111E-6 L 1.45833E-6 0.03426 " pathEditMode="relative" rAng="0" ptsTypes="AA">
                                      <p:cBhvr>
                                        <p:cTn id="14" dur="750" spd="-100000" fill="hold"/>
                                        <p:tgtEl>
                                          <p:spTgt spid="3"/>
                                        </p:tgtEl>
                                        <p:attrNameLst>
                                          <p:attrName>ppt_x</p:attrName>
                                          <p:attrName>ppt_y</p:attrName>
                                        </p:attrNameLst>
                                      </p:cBhvr>
                                      <p:rCtr x="0" y="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1810FD-8D8D-453E-A9CF-D436F29AD9F9}"/>
              </a:ext>
            </a:extLst>
          </p:cNvPr>
          <p:cNvSpPr>
            <a:spLocks noGrp="1"/>
          </p:cNvSpPr>
          <p:nvPr>
            <p:ph type="title"/>
          </p:nvPr>
        </p:nvSpPr>
        <p:spPr>
          <a:xfrm>
            <a:off x="607634" y="466301"/>
            <a:ext cx="11237870" cy="528273"/>
          </a:xfrm>
        </p:spPr>
        <p:txBody>
          <a:bodyPr/>
          <a:lstStyle/>
          <a:p>
            <a:r>
              <a:rPr lang="en-US" sz="3366"/>
              <a:t>Windows Virtual Desktop Partner ecosystem </a:t>
            </a:r>
          </a:p>
        </p:txBody>
      </p:sp>
      <p:sp>
        <p:nvSpPr>
          <p:cNvPr id="13" name="Rectangle 12">
            <a:extLst>
              <a:ext uri="{FF2B5EF4-FFF2-40B4-BE49-F238E27FC236}">
                <a16:creationId xmlns:a16="http://schemas.microsoft.com/office/drawing/2014/main" id="{D6C7934A-2270-4DFC-951F-47A2A2BD9474}"/>
              </a:ext>
            </a:extLst>
          </p:cNvPr>
          <p:cNvSpPr/>
          <p:nvPr/>
        </p:nvSpPr>
        <p:spPr bwMode="auto">
          <a:xfrm>
            <a:off x="595914" y="3372316"/>
            <a:ext cx="11245469" cy="19515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32597"/>
            <a:r>
              <a:rPr lang="en-US" sz="1428">
                <a:solidFill>
                  <a:srgbClr val="000000"/>
                </a:solidFill>
                <a:latin typeface="Segoe UI Semibold"/>
                <a:cs typeface="Segoe UI"/>
              </a:rPr>
              <a:t>ISVs or WVD value-</a:t>
            </a:r>
            <a:br>
              <a:rPr lang="en-US" sz="1428">
                <a:solidFill>
                  <a:srgbClr val="000000"/>
                </a:solidFill>
                <a:latin typeface="Segoe UI Semibold"/>
                <a:cs typeface="Segoe UI"/>
              </a:rPr>
            </a:br>
            <a:r>
              <a:rPr lang="en-US" sz="1428">
                <a:solidFill>
                  <a:srgbClr val="000000"/>
                </a:solidFill>
                <a:latin typeface="Segoe UI Semibold"/>
                <a:cs typeface="Segoe UI"/>
              </a:rPr>
              <a:t>added partners</a:t>
            </a:r>
          </a:p>
        </p:txBody>
      </p:sp>
      <p:grpSp>
        <p:nvGrpSpPr>
          <p:cNvPr id="24" name="Group 23">
            <a:extLst>
              <a:ext uri="{FF2B5EF4-FFF2-40B4-BE49-F238E27FC236}">
                <a16:creationId xmlns:a16="http://schemas.microsoft.com/office/drawing/2014/main" id="{269E31F0-2B45-4290-AE98-01897BFE60C3}"/>
              </a:ext>
            </a:extLst>
          </p:cNvPr>
          <p:cNvGrpSpPr/>
          <p:nvPr/>
        </p:nvGrpSpPr>
        <p:grpSpPr>
          <a:xfrm>
            <a:off x="3398368" y="4404383"/>
            <a:ext cx="1765651" cy="829671"/>
            <a:chOff x="2463161" y="3412221"/>
            <a:chExt cx="1731188" cy="813477"/>
          </a:xfrm>
        </p:grpSpPr>
        <p:sp>
          <p:nvSpPr>
            <p:cNvPr id="47" name="Rectangle 46">
              <a:extLst>
                <a:ext uri="{FF2B5EF4-FFF2-40B4-BE49-F238E27FC236}">
                  <a16:creationId xmlns:a16="http://schemas.microsoft.com/office/drawing/2014/main" id="{1F4844EF-66F1-4FD3-99B7-C326FEB231C5}"/>
                </a:ext>
              </a:extLst>
            </p:cNvPr>
            <p:cNvSpPr/>
            <p:nvPr/>
          </p:nvSpPr>
          <p:spPr bwMode="auto">
            <a:xfrm>
              <a:off x="2463161" y="3412221"/>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965106" y="3701409"/>
              <a:ext cx="727298" cy="235101"/>
            </a:xfrm>
            <a:prstGeom prst="rect">
              <a:avLst/>
            </a:prstGeom>
          </p:spPr>
        </p:pic>
      </p:grpSp>
      <p:grpSp>
        <p:nvGrpSpPr>
          <p:cNvPr id="41" name="Group 40">
            <a:extLst>
              <a:ext uri="{FF2B5EF4-FFF2-40B4-BE49-F238E27FC236}">
                <a16:creationId xmlns:a16="http://schemas.microsoft.com/office/drawing/2014/main" id="{6920F861-253C-45AB-8203-D93AABC0C0D4}"/>
              </a:ext>
            </a:extLst>
          </p:cNvPr>
          <p:cNvGrpSpPr/>
          <p:nvPr/>
        </p:nvGrpSpPr>
        <p:grpSpPr>
          <a:xfrm>
            <a:off x="9987478" y="3462108"/>
            <a:ext cx="1765651" cy="829671"/>
            <a:chOff x="9791670" y="2488339"/>
            <a:chExt cx="1731188" cy="813477"/>
          </a:xfrm>
        </p:grpSpPr>
        <p:sp>
          <p:nvSpPr>
            <p:cNvPr id="45" name="Rectangle 44">
              <a:extLst>
                <a:ext uri="{FF2B5EF4-FFF2-40B4-BE49-F238E27FC236}">
                  <a16:creationId xmlns:a16="http://schemas.microsoft.com/office/drawing/2014/main" id="{EAA2D8DD-3A29-456B-8BC8-4C5505B9C034}"/>
                </a:ext>
              </a:extLst>
            </p:cNvPr>
            <p:cNvSpPr/>
            <p:nvPr/>
          </p:nvSpPr>
          <p:spPr bwMode="auto">
            <a:xfrm>
              <a:off x="9791670"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8635" b="18635"/>
            <a:stretch/>
          </p:blipFill>
          <p:spPr>
            <a:xfrm>
              <a:off x="10079385" y="2782485"/>
              <a:ext cx="1155758" cy="225185"/>
            </a:xfrm>
            <a:prstGeom prst="rect">
              <a:avLst/>
            </a:prstGeom>
          </p:spPr>
        </p:pic>
      </p:grpSp>
      <p:grpSp>
        <p:nvGrpSpPr>
          <p:cNvPr id="51" name="Group 50">
            <a:extLst>
              <a:ext uri="{FF2B5EF4-FFF2-40B4-BE49-F238E27FC236}">
                <a16:creationId xmlns:a16="http://schemas.microsoft.com/office/drawing/2014/main" id="{997CAE8D-13B2-4234-90BA-E70566F92221}"/>
              </a:ext>
            </a:extLst>
          </p:cNvPr>
          <p:cNvGrpSpPr/>
          <p:nvPr/>
        </p:nvGrpSpPr>
        <p:grpSpPr>
          <a:xfrm>
            <a:off x="8118878" y="3462108"/>
            <a:ext cx="1765651" cy="829671"/>
            <a:chOff x="7959542" y="2488339"/>
            <a:chExt cx="1731188" cy="813477"/>
          </a:xfrm>
        </p:grpSpPr>
        <p:sp>
          <p:nvSpPr>
            <p:cNvPr id="44" name="Rectangle 43">
              <a:extLst>
                <a:ext uri="{FF2B5EF4-FFF2-40B4-BE49-F238E27FC236}">
                  <a16:creationId xmlns:a16="http://schemas.microsoft.com/office/drawing/2014/main" id="{B52E3FEA-E839-4156-AAF2-0D97D1BF7C4D}"/>
                </a:ext>
              </a:extLst>
            </p:cNvPr>
            <p:cNvSpPr/>
            <p:nvPr/>
          </p:nvSpPr>
          <p:spPr bwMode="auto">
            <a:xfrm>
              <a:off x="7959542"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5CA311F8-02D0-4FC5-8D70-55EB80E6F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1593" y="2700813"/>
              <a:ext cx="907086" cy="388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A8E16895-B30B-4521-BE16-3D7BAB07E7EA}"/>
              </a:ext>
            </a:extLst>
          </p:cNvPr>
          <p:cNvGrpSpPr/>
          <p:nvPr/>
        </p:nvGrpSpPr>
        <p:grpSpPr>
          <a:xfrm>
            <a:off x="5266968" y="4404377"/>
            <a:ext cx="1765651" cy="829671"/>
            <a:chOff x="4295288" y="3412216"/>
            <a:chExt cx="1731188" cy="813477"/>
          </a:xfrm>
        </p:grpSpPr>
        <p:sp>
          <p:nvSpPr>
            <p:cNvPr id="48" name="Rectangle 47">
              <a:extLst>
                <a:ext uri="{FF2B5EF4-FFF2-40B4-BE49-F238E27FC236}">
                  <a16:creationId xmlns:a16="http://schemas.microsoft.com/office/drawing/2014/main" id="{8612A0A4-A523-4B95-960D-28501151072E}"/>
                </a:ext>
              </a:extLst>
            </p:cNvPr>
            <p:cNvSpPr/>
            <p:nvPr/>
          </p:nvSpPr>
          <p:spPr bwMode="auto">
            <a:xfrm>
              <a:off x="4295288" y="3412216"/>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4" name="Picture 10" descr="See the source image">
              <a:extLst>
                <a:ext uri="{FF2B5EF4-FFF2-40B4-BE49-F238E27FC236}">
                  <a16:creationId xmlns:a16="http://schemas.microsoft.com/office/drawing/2014/main" id="{9C0226E7-F55A-459B-8E94-4076FDD208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570" y="3712312"/>
              <a:ext cx="948624" cy="289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A820335A-D031-4548-9045-C1EE634AD57E}"/>
              </a:ext>
            </a:extLst>
          </p:cNvPr>
          <p:cNvGrpSpPr/>
          <p:nvPr/>
        </p:nvGrpSpPr>
        <p:grpSpPr>
          <a:xfrm>
            <a:off x="7135567" y="4404377"/>
            <a:ext cx="1765651" cy="829671"/>
            <a:chOff x="6127415" y="3412216"/>
            <a:chExt cx="1731188" cy="813477"/>
          </a:xfrm>
        </p:grpSpPr>
        <p:sp>
          <p:nvSpPr>
            <p:cNvPr id="49" name="Rectangle 48">
              <a:extLst>
                <a:ext uri="{FF2B5EF4-FFF2-40B4-BE49-F238E27FC236}">
                  <a16:creationId xmlns:a16="http://schemas.microsoft.com/office/drawing/2014/main" id="{C8A1E71D-F51E-421E-A040-CFC34AAAE07D}"/>
                </a:ext>
              </a:extLst>
            </p:cNvPr>
            <p:cNvSpPr/>
            <p:nvPr/>
          </p:nvSpPr>
          <p:spPr bwMode="auto">
            <a:xfrm>
              <a:off x="6127415" y="3412216"/>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10" descr="Image result for controlUp logo">
              <a:extLst>
                <a:ext uri="{FF2B5EF4-FFF2-40B4-BE49-F238E27FC236}">
                  <a16:creationId xmlns:a16="http://schemas.microsoft.com/office/drawing/2014/main" id="{5867446E-B722-4B23-842A-0D1103E454A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t="19874" b="31048"/>
            <a:stretch/>
          </p:blipFill>
          <p:spPr bwMode="auto">
            <a:xfrm>
              <a:off x="6436723" y="3695999"/>
              <a:ext cx="1112572" cy="245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B1773611-DC75-49CD-951F-E0376823E07E}"/>
              </a:ext>
            </a:extLst>
          </p:cNvPr>
          <p:cNvGrpSpPr/>
          <p:nvPr/>
        </p:nvGrpSpPr>
        <p:grpSpPr>
          <a:xfrm>
            <a:off x="2513078" y="3462108"/>
            <a:ext cx="1765651" cy="829671"/>
            <a:chOff x="2463161" y="2488339"/>
            <a:chExt cx="1731188" cy="813477"/>
          </a:xfrm>
        </p:grpSpPr>
        <p:sp>
          <p:nvSpPr>
            <p:cNvPr id="40" name="Rectangle 39">
              <a:extLst>
                <a:ext uri="{FF2B5EF4-FFF2-40B4-BE49-F238E27FC236}">
                  <a16:creationId xmlns:a16="http://schemas.microsoft.com/office/drawing/2014/main" id="{82D5EB7C-10C9-412A-918A-04222875B203}"/>
                </a:ext>
              </a:extLst>
            </p:cNvPr>
            <p:cNvSpPr/>
            <p:nvPr/>
          </p:nvSpPr>
          <p:spPr bwMode="auto">
            <a:xfrm>
              <a:off x="2463161"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82F3B337-1F75-464A-8BB0-EE46B367254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54445" y="2774512"/>
              <a:ext cx="948620" cy="241132"/>
            </a:xfrm>
            <a:prstGeom prst="rect">
              <a:avLst/>
            </a:prstGeom>
          </p:spPr>
        </p:pic>
      </p:grpSp>
      <p:grpSp>
        <p:nvGrpSpPr>
          <p:cNvPr id="29" name="Group 28">
            <a:extLst>
              <a:ext uri="{FF2B5EF4-FFF2-40B4-BE49-F238E27FC236}">
                <a16:creationId xmlns:a16="http://schemas.microsoft.com/office/drawing/2014/main" id="{EAC294F3-D3E6-4520-BB35-D9940BB6D96B}"/>
              </a:ext>
            </a:extLst>
          </p:cNvPr>
          <p:cNvGrpSpPr/>
          <p:nvPr/>
        </p:nvGrpSpPr>
        <p:grpSpPr>
          <a:xfrm>
            <a:off x="4381678" y="3462108"/>
            <a:ext cx="1765651" cy="829671"/>
            <a:chOff x="4295288" y="2488339"/>
            <a:chExt cx="1731188" cy="813477"/>
          </a:xfrm>
        </p:grpSpPr>
        <p:sp>
          <p:nvSpPr>
            <p:cNvPr id="42" name="Rectangle 41">
              <a:extLst>
                <a:ext uri="{FF2B5EF4-FFF2-40B4-BE49-F238E27FC236}">
                  <a16:creationId xmlns:a16="http://schemas.microsoft.com/office/drawing/2014/main" id="{72398138-8DDD-42FD-BE0D-E1FF3F301C4B}"/>
                </a:ext>
              </a:extLst>
            </p:cNvPr>
            <p:cNvSpPr/>
            <p:nvPr/>
          </p:nvSpPr>
          <p:spPr bwMode="auto">
            <a:xfrm>
              <a:off x="4295288"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E0A62E0C-4D77-404A-9E3C-25528FBB20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96887" y="2763695"/>
              <a:ext cx="1127990" cy="262764"/>
            </a:xfrm>
            <a:prstGeom prst="rect">
              <a:avLst/>
            </a:prstGeom>
          </p:spPr>
        </p:pic>
      </p:grpSp>
      <p:grpSp>
        <p:nvGrpSpPr>
          <p:cNvPr id="34" name="Group 33">
            <a:extLst>
              <a:ext uri="{FF2B5EF4-FFF2-40B4-BE49-F238E27FC236}">
                <a16:creationId xmlns:a16="http://schemas.microsoft.com/office/drawing/2014/main" id="{B468843D-0FB9-4EFA-85B7-AD72CF4501CE}"/>
              </a:ext>
            </a:extLst>
          </p:cNvPr>
          <p:cNvGrpSpPr/>
          <p:nvPr/>
        </p:nvGrpSpPr>
        <p:grpSpPr>
          <a:xfrm>
            <a:off x="6250278" y="3462108"/>
            <a:ext cx="1765651" cy="829671"/>
            <a:chOff x="6127415" y="2488339"/>
            <a:chExt cx="1731188" cy="813477"/>
          </a:xfrm>
        </p:grpSpPr>
        <p:sp>
          <p:nvSpPr>
            <p:cNvPr id="43" name="Rectangle 42">
              <a:extLst>
                <a:ext uri="{FF2B5EF4-FFF2-40B4-BE49-F238E27FC236}">
                  <a16:creationId xmlns:a16="http://schemas.microsoft.com/office/drawing/2014/main" id="{5EDDDB0B-BEE7-48AA-8F9F-D8F228CB1ECD}"/>
                </a:ext>
              </a:extLst>
            </p:cNvPr>
            <p:cNvSpPr/>
            <p:nvPr/>
          </p:nvSpPr>
          <p:spPr bwMode="auto">
            <a:xfrm>
              <a:off x="6127415"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descr="A close up of a logo&#10;&#10;Description automatically generated">
              <a:extLst>
                <a:ext uri="{FF2B5EF4-FFF2-40B4-BE49-F238E27FC236}">
                  <a16:creationId xmlns:a16="http://schemas.microsoft.com/office/drawing/2014/main" id="{C417A49F-3C11-422C-9569-6D39881F3340}"/>
                </a:ext>
              </a:extLst>
            </p:cNvPr>
            <p:cNvPicPr>
              <a:picLocks noChangeAspect="1"/>
            </p:cNvPicPr>
            <p:nvPr/>
          </p:nvPicPr>
          <p:blipFill rotWithShape="1">
            <a:blip r:embed="rId12">
              <a:extLst>
                <a:ext uri="{28A0092B-C50C-407E-A947-70E740481C1C}">
                  <a14:useLocalDpi xmlns:a14="http://schemas.microsoft.com/office/drawing/2010/main" val="0"/>
                </a:ext>
              </a:extLst>
            </a:blip>
            <a:srcRect t="33220" b="40793"/>
            <a:stretch/>
          </p:blipFill>
          <p:spPr>
            <a:xfrm>
              <a:off x="6493685" y="2780532"/>
              <a:ext cx="998648" cy="229091"/>
            </a:xfrm>
            <a:prstGeom prst="rect">
              <a:avLst/>
            </a:prstGeom>
          </p:spPr>
        </p:pic>
      </p:grpSp>
      <p:sp>
        <p:nvSpPr>
          <p:cNvPr id="50" name="Rectangle 49">
            <a:extLst>
              <a:ext uri="{FF2B5EF4-FFF2-40B4-BE49-F238E27FC236}">
                <a16:creationId xmlns:a16="http://schemas.microsoft.com/office/drawing/2014/main" id="{C7A138A2-497E-473F-A210-D0EA6AA815EC}"/>
              </a:ext>
            </a:extLst>
          </p:cNvPr>
          <p:cNvSpPr/>
          <p:nvPr/>
        </p:nvSpPr>
        <p:spPr bwMode="auto">
          <a:xfrm>
            <a:off x="9004167" y="4404377"/>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2" descr="Related image">
            <a:extLst>
              <a:ext uri="{FF2B5EF4-FFF2-40B4-BE49-F238E27FC236}">
                <a16:creationId xmlns:a16="http://schemas.microsoft.com/office/drawing/2014/main" id="{968D277D-D2D7-43DC-818F-9E19E8E921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11697" y="4577291"/>
            <a:ext cx="950592" cy="483843"/>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BD13EDB-9965-414E-A10C-E0659FE19EA4}"/>
              </a:ext>
            </a:extLst>
          </p:cNvPr>
          <p:cNvSpPr/>
          <p:nvPr/>
        </p:nvSpPr>
        <p:spPr bwMode="auto">
          <a:xfrm>
            <a:off x="595912" y="1231606"/>
            <a:ext cx="11245471" cy="20509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32597">
              <a:defRPr/>
            </a:pPr>
            <a:r>
              <a:rPr lang="en-US" sz="1428">
                <a:solidFill>
                  <a:srgbClr val="000000"/>
                </a:solidFill>
                <a:latin typeface="Segoe UI Semibold"/>
                <a:cs typeface="Segoe UI"/>
              </a:rPr>
              <a:t>SI and GSIs </a:t>
            </a:r>
          </a:p>
        </p:txBody>
      </p:sp>
      <p:sp>
        <p:nvSpPr>
          <p:cNvPr id="52" name="Rectangle 51">
            <a:extLst>
              <a:ext uri="{FF2B5EF4-FFF2-40B4-BE49-F238E27FC236}">
                <a16:creationId xmlns:a16="http://schemas.microsoft.com/office/drawing/2014/main" id="{E1F47FBA-FDE6-4698-8AB7-A3B99904661F}"/>
              </a:ext>
            </a:extLst>
          </p:cNvPr>
          <p:cNvSpPr/>
          <p:nvPr/>
        </p:nvSpPr>
        <p:spPr bwMode="auto">
          <a:xfrm>
            <a:off x="595913" y="5521603"/>
            <a:ext cx="11245471" cy="131702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32597"/>
            <a:r>
              <a:rPr lang="en-US" sz="1428">
                <a:solidFill>
                  <a:srgbClr val="000000"/>
                </a:solidFill>
                <a:latin typeface="Segoe UI Semibold"/>
                <a:cs typeface="Segoe UI"/>
              </a:rPr>
              <a:t>WVD hardware </a:t>
            </a:r>
          </a:p>
          <a:p>
            <a:pPr defTabSz="932597"/>
            <a:r>
              <a:rPr lang="en-US" sz="1428">
                <a:solidFill>
                  <a:srgbClr val="000000"/>
                </a:solidFill>
                <a:latin typeface="Segoe UI Semibold"/>
                <a:cs typeface="Segoe UI"/>
              </a:rPr>
              <a:t>partners</a:t>
            </a:r>
          </a:p>
        </p:txBody>
      </p:sp>
      <p:grpSp>
        <p:nvGrpSpPr>
          <p:cNvPr id="22" name="Group 21">
            <a:extLst>
              <a:ext uri="{FF2B5EF4-FFF2-40B4-BE49-F238E27FC236}">
                <a16:creationId xmlns:a16="http://schemas.microsoft.com/office/drawing/2014/main" id="{6F5074A0-4776-4829-B355-D3419ADD27B3}"/>
              </a:ext>
            </a:extLst>
          </p:cNvPr>
          <p:cNvGrpSpPr/>
          <p:nvPr/>
        </p:nvGrpSpPr>
        <p:grpSpPr>
          <a:xfrm>
            <a:off x="4536803" y="5732903"/>
            <a:ext cx="1765651" cy="829671"/>
            <a:chOff x="4408410" y="4901459"/>
            <a:chExt cx="1731188" cy="873022"/>
          </a:xfrm>
        </p:grpSpPr>
        <p:sp>
          <p:nvSpPr>
            <p:cNvPr id="58" name="Rectangle 57">
              <a:extLst>
                <a:ext uri="{FF2B5EF4-FFF2-40B4-BE49-F238E27FC236}">
                  <a16:creationId xmlns:a16="http://schemas.microsoft.com/office/drawing/2014/main" id="{CC01861C-FB56-450E-B727-FEC6C583C164}"/>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52386442-61E4-41BF-91E6-D26CADBDE2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grpSp>
        <p:nvGrpSpPr>
          <p:cNvPr id="36" name="Group 35">
            <a:extLst>
              <a:ext uri="{FF2B5EF4-FFF2-40B4-BE49-F238E27FC236}">
                <a16:creationId xmlns:a16="http://schemas.microsoft.com/office/drawing/2014/main" id="{C3F4CB81-3039-44EB-A2A5-D33402DB4268}"/>
              </a:ext>
            </a:extLst>
          </p:cNvPr>
          <p:cNvGrpSpPr/>
          <p:nvPr/>
        </p:nvGrpSpPr>
        <p:grpSpPr>
          <a:xfrm>
            <a:off x="2654386" y="5731558"/>
            <a:ext cx="1765651" cy="829671"/>
            <a:chOff x="2573686" y="5892962"/>
            <a:chExt cx="1731188" cy="873022"/>
          </a:xfrm>
        </p:grpSpPr>
        <p:sp>
          <p:nvSpPr>
            <p:cNvPr id="53" name="Rectangle 52">
              <a:extLst>
                <a:ext uri="{FF2B5EF4-FFF2-40B4-BE49-F238E27FC236}">
                  <a16:creationId xmlns:a16="http://schemas.microsoft.com/office/drawing/2014/main" id="{B0FA11B6-0F8C-4990-97BA-BC0295C12C68}"/>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59614E7B-586F-49D6-8EAD-F103D6F0273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sp>
        <p:nvSpPr>
          <p:cNvPr id="57" name="Rectangle 56">
            <a:extLst>
              <a:ext uri="{FF2B5EF4-FFF2-40B4-BE49-F238E27FC236}">
                <a16:creationId xmlns:a16="http://schemas.microsoft.com/office/drawing/2014/main" id="{E81E8960-6FB9-434D-92E6-3A922046FABA}"/>
              </a:ext>
            </a:extLst>
          </p:cNvPr>
          <p:cNvSpPr/>
          <p:nvPr/>
        </p:nvSpPr>
        <p:spPr bwMode="auto">
          <a:xfrm>
            <a:off x="2513078" y="1350788"/>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a:extLst>
              <a:ext uri="{FF2B5EF4-FFF2-40B4-BE49-F238E27FC236}">
                <a16:creationId xmlns:a16="http://schemas.microsoft.com/office/drawing/2014/main" id="{EF9F8F88-02F3-4A45-8D17-F1F4C1DDB336}"/>
              </a:ext>
            </a:extLst>
          </p:cNvPr>
          <p:cNvPicPr>
            <a:picLocks noChangeAspect="1"/>
          </p:cNvPicPr>
          <p:nvPr/>
        </p:nvPicPr>
        <p:blipFill>
          <a:blip r:embed="rId16"/>
          <a:stretch>
            <a:fillRect/>
          </a:stretch>
        </p:blipFill>
        <p:spPr>
          <a:xfrm>
            <a:off x="3044199" y="1621607"/>
            <a:ext cx="835457" cy="310868"/>
          </a:xfrm>
          <a:prstGeom prst="rect">
            <a:avLst/>
          </a:prstGeom>
        </p:spPr>
      </p:pic>
      <p:sp>
        <p:nvSpPr>
          <p:cNvPr id="61" name="Rectangle 60">
            <a:extLst>
              <a:ext uri="{FF2B5EF4-FFF2-40B4-BE49-F238E27FC236}">
                <a16:creationId xmlns:a16="http://schemas.microsoft.com/office/drawing/2014/main" id="{98C3F598-576A-4C2F-8A53-381E45CFF0C9}"/>
              </a:ext>
            </a:extLst>
          </p:cNvPr>
          <p:cNvSpPr/>
          <p:nvPr/>
        </p:nvSpPr>
        <p:spPr bwMode="auto">
          <a:xfrm>
            <a:off x="4381678" y="1358693"/>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descr="A close up of a logo&#10;&#10;Description automatically generated">
            <a:extLst>
              <a:ext uri="{FF2B5EF4-FFF2-40B4-BE49-F238E27FC236}">
                <a16:creationId xmlns:a16="http://schemas.microsoft.com/office/drawing/2014/main" id="{E8B56C2C-FC21-4436-B283-5743B71185FF}"/>
              </a:ext>
            </a:extLst>
          </p:cNvPr>
          <p:cNvPicPr>
            <a:picLocks noChangeAspect="1"/>
          </p:cNvPicPr>
          <p:nvPr/>
        </p:nvPicPr>
        <p:blipFill>
          <a:blip r:embed="rId17"/>
          <a:stretch>
            <a:fillRect/>
          </a:stretch>
        </p:blipFill>
        <p:spPr>
          <a:xfrm>
            <a:off x="4479514" y="1621608"/>
            <a:ext cx="1575465" cy="275888"/>
          </a:xfrm>
          <a:prstGeom prst="rect">
            <a:avLst/>
          </a:prstGeom>
        </p:spPr>
      </p:pic>
      <p:sp>
        <p:nvSpPr>
          <p:cNvPr id="65" name="Rectangle 64">
            <a:extLst>
              <a:ext uri="{FF2B5EF4-FFF2-40B4-BE49-F238E27FC236}">
                <a16:creationId xmlns:a16="http://schemas.microsoft.com/office/drawing/2014/main" id="{E4BCCB82-4BFE-4F16-8B3D-22884E7362B9}"/>
              </a:ext>
            </a:extLst>
          </p:cNvPr>
          <p:cNvSpPr/>
          <p:nvPr/>
        </p:nvSpPr>
        <p:spPr bwMode="auto">
          <a:xfrm>
            <a:off x="6239239" y="1358692"/>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2798742-C9D4-4A97-8D7D-DCD7937A3346}"/>
              </a:ext>
            </a:extLst>
          </p:cNvPr>
          <p:cNvPicPr>
            <a:picLocks noChangeAspect="1"/>
          </p:cNvPicPr>
          <p:nvPr/>
        </p:nvPicPr>
        <p:blipFill>
          <a:blip r:embed="rId18"/>
          <a:stretch>
            <a:fillRect/>
          </a:stretch>
        </p:blipFill>
        <p:spPr>
          <a:xfrm>
            <a:off x="6611228" y="1410270"/>
            <a:ext cx="854886" cy="680023"/>
          </a:xfrm>
          <a:prstGeom prst="rect">
            <a:avLst/>
          </a:prstGeom>
        </p:spPr>
      </p:pic>
      <p:sp>
        <p:nvSpPr>
          <p:cNvPr id="67" name="Rectangle 66">
            <a:extLst>
              <a:ext uri="{FF2B5EF4-FFF2-40B4-BE49-F238E27FC236}">
                <a16:creationId xmlns:a16="http://schemas.microsoft.com/office/drawing/2014/main" id="{1B65510E-1F2A-47B4-901D-A100E179BA01}"/>
              </a:ext>
            </a:extLst>
          </p:cNvPr>
          <p:cNvSpPr/>
          <p:nvPr/>
        </p:nvSpPr>
        <p:spPr bwMode="auto">
          <a:xfrm>
            <a:off x="8092654" y="1358692"/>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C1DAD87B-B36A-4D73-A246-3B450CEE1688}"/>
              </a:ext>
            </a:extLst>
          </p:cNvPr>
          <p:cNvSpPr/>
          <p:nvPr/>
        </p:nvSpPr>
        <p:spPr bwMode="auto">
          <a:xfrm>
            <a:off x="6260389" y="2315450"/>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Graphic 68">
            <a:extLst>
              <a:ext uri="{FF2B5EF4-FFF2-40B4-BE49-F238E27FC236}">
                <a16:creationId xmlns:a16="http://schemas.microsoft.com/office/drawing/2014/main" id="{7D219A00-72EF-465C-8827-9867FD7A4CE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58137" y="1615245"/>
            <a:ext cx="1634685" cy="347939"/>
          </a:xfrm>
          <a:prstGeom prst="rect">
            <a:avLst/>
          </a:prstGeom>
        </p:spPr>
      </p:pic>
      <p:pic>
        <p:nvPicPr>
          <p:cNvPr id="30" name="Picture 29">
            <a:extLst>
              <a:ext uri="{FF2B5EF4-FFF2-40B4-BE49-F238E27FC236}">
                <a16:creationId xmlns:a16="http://schemas.microsoft.com/office/drawing/2014/main" id="{E4931D71-61C8-4C06-BE39-2DDA77ECC87B}"/>
              </a:ext>
            </a:extLst>
          </p:cNvPr>
          <p:cNvPicPr>
            <a:picLocks noChangeAspect="1"/>
          </p:cNvPicPr>
          <p:nvPr/>
        </p:nvPicPr>
        <p:blipFill>
          <a:blip r:embed="rId21"/>
          <a:stretch>
            <a:fillRect/>
          </a:stretch>
        </p:blipFill>
        <p:spPr>
          <a:xfrm>
            <a:off x="6385666" y="2539927"/>
            <a:ext cx="1517752" cy="413316"/>
          </a:xfrm>
          <a:prstGeom prst="rect">
            <a:avLst/>
          </a:prstGeom>
        </p:spPr>
      </p:pic>
      <p:sp>
        <p:nvSpPr>
          <p:cNvPr id="71" name="Rectangle 70">
            <a:extLst>
              <a:ext uri="{FF2B5EF4-FFF2-40B4-BE49-F238E27FC236}">
                <a16:creationId xmlns:a16="http://schemas.microsoft.com/office/drawing/2014/main" id="{10B16AEA-37E5-4363-9570-26A3BD62710F}"/>
              </a:ext>
            </a:extLst>
          </p:cNvPr>
          <p:cNvSpPr/>
          <p:nvPr/>
        </p:nvSpPr>
        <p:spPr bwMode="auto">
          <a:xfrm>
            <a:off x="4361781" y="2309530"/>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4310E6F1-3567-412C-B7AE-752EC792A3F3}"/>
              </a:ext>
            </a:extLst>
          </p:cNvPr>
          <p:cNvPicPr>
            <a:picLocks noChangeAspect="1"/>
          </p:cNvPicPr>
          <p:nvPr/>
        </p:nvPicPr>
        <p:blipFill>
          <a:blip r:embed="rId22"/>
          <a:stretch>
            <a:fillRect/>
          </a:stretch>
        </p:blipFill>
        <p:spPr>
          <a:xfrm>
            <a:off x="4762919" y="2429736"/>
            <a:ext cx="981639" cy="606306"/>
          </a:xfrm>
          <a:prstGeom prst="rect">
            <a:avLst/>
          </a:prstGeom>
        </p:spPr>
      </p:pic>
    </p:spTree>
    <p:extLst>
      <p:ext uri="{BB962C8B-B14F-4D97-AF65-F5344CB8AC3E}">
        <p14:creationId xmlns:p14="http://schemas.microsoft.com/office/powerpoint/2010/main" val="42430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E06E17A-B1CE-42AF-BC42-97F78D0173B6}"/>
              </a:ext>
            </a:extLst>
          </p:cNvPr>
          <p:cNvGrpSpPr/>
          <p:nvPr/>
        </p:nvGrpSpPr>
        <p:grpSpPr>
          <a:xfrm>
            <a:off x="1360228" y="1957149"/>
            <a:ext cx="814838" cy="716958"/>
            <a:chOff x="669602" y="2029221"/>
            <a:chExt cx="799046" cy="703064"/>
          </a:xfrm>
        </p:grpSpPr>
        <p:grpSp>
          <p:nvGrpSpPr>
            <p:cNvPr id="75" name="Group 74">
              <a:extLst>
                <a:ext uri="{FF2B5EF4-FFF2-40B4-BE49-F238E27FC236}">
                  <a16:creationId xmlns:a16="http://schemas.microsoft.com/office/drawing/2014/main" id="{B626C39F-5F50-451B-B03B-FC6B97A20122}"/>
                </a:ext>
              </a:extLst>
            </p:cNvPr>
            <p:cNvGrpSpPr/>
            <p:nvPr/>
          </p:nvGrpSpPr>
          <p:grpSpPr>
            <a:xfrm>
              <a:off x="669602" y="2029221"/>
              <a:ext cx="799046" cy="703064"/>
              <a:chOff x="6162675" y="47625"/>
              <a:chExt cx="3509963" cy="3011488"/>
            </a:xfrm>
          </p:grpSpPr>
          <p:sp>
            <p:nvSpPr>
              <p:cNvPr id="81" name="Freeform 18">
                <a:extLst>
                  <a:ext uri="{FF2B5EF4-FFF2-40B4-BE49-F238E27FC236}">
                    <a16:creationId xmlns:a16="http://schemas.microsoft.com/office/drawing/2014/main" id="{4E9C06DA-EEB9-4D62-98C0-BE36A89AE5D3}"/>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solidFill>
                <a:schemeClr val="accent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2" name="Freeform 14">
                <a:extLst>
                  <a:ext uri="{FF2B5EF4-FFF2-40B4-BE49-F238E27FC236}">
                    <a16:creationId xmlns:a16="http://schemas.microsoft.com/office/drawing/2014/main" id="{86413D96-FA8F-4399-A777-AD73DA355D5C}"/>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solidFill>
                <a:schemeClr val="bg1"/>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3" name="Freeform 15">
                <a:extLst>
                  <a:ext uri="{FF2B5EF4-FFF2-40B4-BE49-F238E27FC236}">
                    <a16:creationId xmlns:a16="http://schemas.microsoft.com/office/drawing/2014/main" id="{338E3AC5-6746-4394-A878-5B8A27C9CAA9}"/>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4" name="Freeform 16">
                <a:extLst>
                  <a:ext uri="{FF2B5EF4-FFF2-40B4-BE49-F238E27FC236}">
                    <a16:creationId xmlns:a16="http://schemas.microsoft.com/office/drawing/2014/main" id="{FE66241B-9B54-49C2-9922-3806F7E55087}"/>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5" name="Freeform 17">
                <a:extLst>
                  <a:ext uri="{FF2B5EF4-FFF2-40B4-BE49-F238E27FC236}">
                    <a16:creationId xmlns:a16="http://schemas.microsoft.com/office/drawing/2014/main" id="{BD79FCF6-20D0-4B24-A69F-99821BBC3448}"/>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solidFill>
                <a:srgbClr val="50E6FF"/>
              </a:solidFill>
              <a:ln w="19050" cap="rnd">
                <a:no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6" name="Freeform 19">
                <a:extLst>
                  <a:ext uri="{FF2B5EF4-FFF2-40B4-BE49-F238E27FC236}">
                    <a16:creationId xmlns:a16="http://schemas.microsoft.com/office/drawing/2014/main" id="{6420C13A-2541-4ACA-A9EF-6BC956CA7555}"/>
                  </a:ext>
                </a:extLst>
              </p:cNvPr>
              <p:cNvSpPr>
                <a:spLocks noChangeArrowheads="1"/>
              </p:cNvSpPr>
              <p:nvPr/>
            </p:nvSpPr>
            <p:spPr bwMode="auto">
              <a:xfrm>
                <a:off x="6715125" y="1088218"/>
                <a:ext cx="457195" cy="444498"/>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76" name="Freeform 19">
              <a:extLst>
                <a:ext uri="{FF2B5EF4-FFF2-40B4-BE49-F238E27FC236}">
                  <a16:creationId xmlns:a16="http://schemas.microsoft.com/office/drawing/2014/main" id="{B50748AA-42A8-4C89-98C3-2B37CB25632D}"/>
                </a:ext>
              </a:extLst>
            </p:cNvPr>
            <p:cNvSpPr>
              <a:spLocks noChangeArrowheads="1"/>
            </p:cNvSpPr>
            <p:nvPr/>
          </p:nvSpPr>
          <p:spPr bwMode="auto">
            <a:xfrm>
              <a:off x="993615"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50E6FF"/>
            </a:solid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7" name="Freeform 19">
              <a:extLst>
                <a:ext uri="{FF2B5EF4-FFF2-40B4-BE49-F238E27FC236}">
                  <a16:creationId xmlns:a16="http://schemas.microsoft.com/office/drawing/2014/main" id="{904C839B-C52B-490A-85D7-500315021820}"/>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8" name="Freeform 19">
              <a:extLst>
                <a:ext uri="{FF2B5EF4-FFF2-40B4-BE49-F238E27FC236}">
                  <a16:creationId xmlns:a16="http://schemas.microsoft.com/office/drawing/2014/main" id="{B9C9FCCB-B3DF-42E5-A7AE-E616750B5128}"/>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887A67A-03E7-42AC-B68C-31628D5424E9}"/>
                </a:ext>
              </a:extLst>
            </p:cNvPr>
            <p:cNvSpPr>
              <a:spLocks noChangeArrowheads="1"/>
            </p:cNvSpPr>
            <p:nvPr/>
          </p:nvSpPr>
          <p:spPr bwMode="auto">
            <a:xfrm>
              <a:off x="993614"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0" name="Freeform 19">
              <a:extLst>
                <a:ext uri="{FF2B5EF4-FFF2-40B4-BE49-F238E27FC236}">
                  <a16:creationId xmlns:a16="http://schemas.microsoft.com/office/drawing/2014/main" id="{2FE56878-BA33-427C-A03B-7C872ABD9D78}"/>
                </a:ext>
              </a:extLst>
            </p:cNvPr>
            <p:cNvSpPr>
              <a:spLocks noChangeArrowheads="1"/>
            </p:cNvSpPr>
            <p:nvPr/>
          </p:nvSpPr>
          <p:spPr bwMode="auto">
            <a:xfrm>
              <a:off x="1194809"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2700" cap="rnd">
              <a:solidFill>
                <a:schemeClr val="accent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spc="-150"/>
              <a:t>Citrix + Windows Virtual Desktop available worldwide</a:t>
            </a:r>
            <a:endParaRPr lang="en-US"/>
          </a:p>
        </p:txBody>
      </p:sp>
      <p:sp>
        <p:nvSpPr>
          <p:cNvPr id="6" name="TextBox 5">
            <a:extLst>
              <a:ext uri="{FF2B5EF4-FFF2-40B4-BE49-F238E27FC236}">
                <a16:creationId xmlns:a16="http://schemas.microsoft.com/office/drawing/2014/main" id="{50FB4B82-70DF-42BF-BDE9-ECCEE6E6E42E}"/>
              </a:ext>
            </a:extLst>
          </p:cNvPr>
          <p:cNvSpPr txBox="1"/>
          <p:nvPr/>
        </p:nvSpPr>
        <p:spPr>
          <a:xfrm>
            <a:off x="8170572" y="4175549"/>
            <a:ext cx="2779781" cy="1806496"/>
          </a:xfrm>
          <a:prstGeom prst="rect">
            <a:avLst/>
          </a:prstGeom>
          <a:noFill/>
        </p:spPr>
        <p:txBody>
          <a:bodyPr wrap="square" rtlCol="0" anchor="t">
            <a:noAutofit/>
          </a:bodyPr>
          <a:lstStyle/>
          <a:p>
            <a:pPr defTabSz="1109735">
              <a:spcAft>
                <a:spcPts val="408"/>
              </a:spcAft>
              <a:defRPr/>
            </a:pPr>
            <a:r>
              <a:rPr lang="en-US" b="1">
                <a:solidFill>
                  <a:prstClr val="black"/>
                </a:solidFill>
                <a:latin typeface="Segoe UI"/>
                <a:cs typeface="Segoe UI Light" panose="020B0502040204020203" pitchFamily="34" charset="0"/>
              </a:rPr>
              <a:t>Environment Management</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3289" y="1862434"/>
            <a:ext cx="2856328" cy="1799714"/>
          </a:xfrm>
          <a:prstGeom prst="rect">
            <a:avLst/>
          </a:prstGeom>
        </p:spPr>
        <p:txBody>
          <a:bodyPr wrap="square">
            <a:spAutoFit/>
          </a:bodyPr>
          <a:lstStyle/>
          <a:p>
            <a:pPr defTabSz="1109735">
              <a:spcAft>
                <a:spcPts val="408"/>
              </a:spcAft>
              <a:defRPr/>
            </a:pPr>
            <a:r>
              <a:rPr lang="en-US" b="1">
                <a:solidFill>
                  <a:prstClr val="black"/>
                </a:solidFill>
                <a:latin typeface="Segoe UI"/>
                <a:cs typeface="Segoe UI Light" panose="020B0502040204020203" pitchFamily="34" charset="0"/>
              </a:rPr>
              <a:t>Workspace Experience</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Include WVD workloads within Citrix Workspace for central access to all apps, desktops and files</a:t>
            </a:r>
          </a:p>
          <a:p>
            <a:pPr defTabSz="1109735">
              <a:spcAft>
                <a:spcPts val="408"/>
              </a:spcAft>
              <a:defRPr/>
            </a:pPr>
            <a:endParaRPr lang="en-US">
              <a:solidFill>
                <a:prstClr val="black"/>
              </a:solidFill>
              <a:latin typeface="Segoe UI"/>
              <a:cs typeface="Segoe UI Light" panose="020B0502040204020203" pitchFamily="34" charset="0"/>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170571" y="1857779"/>
            <a:ext cx="2503310" cy="1509704"/>
          </a:xfrm>
          <a:prstGeom prst="rect">
            <a:avLst/>
          </a:prstGeom>
          <a:noFill/>
        </p:spPr>
        <p:txBody>
          <a:bodyPr wrap="square" rtlCol="0" anchor="t">
            <a:noAutofit/>
          </a:bodyPr>
          <a:lstStyle/>
          <a:p>
            <a:pPr defTabSz="1109735" fontAlgn="base">
              <a:lnSpc>
                <a:spcPct val="90000"/>
              </a:lnSpc>
              <a:spcBef>
                <a:spcPct val="0"/>
              </a:spcBef>
              <a:spcAft>
                <a:spcPts val="408"/>
              </a:spcAft>
              <a:buSzPct val="135000"/>
              <a:defRPr/>
            </a:pPr>
            <a:r>
              <a:rPr lang="en-US" b="1">
                <a:solidFill>
                  <a:prstClr val="black"/>
                </a:solidFill>
                <a:latin typeface="Segoe UI"/>
                <a:cs typeface="Segoe UI Light" panose="020B0502040204020203" pitchFamily="34" charset="0"/>
              </a:rPr>
              <a:t>Image Management</a:t>
            </a:r>
          </a:p>
          <a:p>
            <a:pPr defTabSz="1109735" fontAlgn="base">
              <a:lnSpc>
                <a:spcPct val="90000"/>
              </a:lnSpc>
              <a:spcBef>
                <a:spcPct val="0"/>
              </a:spcBef>
              <a:spcAft>
                <a:spcPts val="408"/>
              </a:spcAft>
              <a:buSzPct val="135000"/>
              <a:defRPr/>
            </a:pPr>
            <a:r>
              <a:rPr lang="en-US" sz="1632" kern="0">
                <a:ln>
                  <a:solidFill>
                    <a:srgbClr val="7F57A1">
                      <a:alpha val="0"/>
                    </a:srgbClr>
                  </a:solidFill>
                </a:ln>
                <a:solidFill>
                  <a:srgbClr val="3F4042"/>
                </a:solidFill>
                <a:latin typeface="Segoe UI"/>
                <a:cs typeface="Segoe UI Light" panose="020B0502040204020203" pitchFamily="34" charset="0"/>
              </a:rPr>
              <a:t>Simplify management </a:t>
            </a:r>
            <a:br>
              <a:rPr lang="en-US" sz="1632" kern="0">
                <a:ln>
                  <a:solidFill>
                    <a:srgbClr val="7F57A1">
                      <a:alpha val="0"/>
                    </a:srgbClr>
                  </a:solidFill>
                </a:ln>
                <a:solidFill>
                  <a:srgbClr val="3F4042"/>
                </a:solidFill>
                <a:latin typeface="Segoe UI"/>
                <a:cs typeface="Segoe UI Light" panose="020B0502040204020203" pitchFamily="34" charset="0"/>
              </a:rPr>
            </a:br>
            <a:r>
              <a:rPr lang="en-US" sz="1632" kern="0">
                <a:ln>
                  <a:solidFill>
                    <a:srgbClr val="7F57A1">
                      <a:alpha val="0"/>
                    </a:srgbClr>
                  </a:solidFill>
                </a:ln>
                <a:solidFill>
                  <a:srgbClr val="3F4042"/>
                </a:solidFill>
                <a:latin typeface="Segoe UI"/>
                <a:cs typeface="Segoe UI Light" panose="020B0502040204020203" pitchFamily="34" charset="0"/>
              </a:rPr>
              <a:t>by layering OS, apps </a:t>
            </a:r>
            <a:br>
              <a:rPr lang="en-US" sz="1632" kern="0">
                <a:ln>
                  <a:solidFill>
                    <a:srgbClr val="7F57A1">
                      <a:alpha val="0"/>
                    </a:srgbClr>
                  </a:solidFill>
                </a:ln>
                <a:solidFill>
                  <a:srgbClr val="3F4042"/>
                </a:solidFill>
                <a:latin typeface="Segoe UI"/>
                <a:cs typeface="Segoe UI Light" panose="020B0502040204020203" pitchFamily="34" charset="0"/>
              </a:rPr>
            </a:br>
            <a:r>
              <a:rPr lang="en-US" sz="1632" kern="0">
                <a:ln>
                  <a:solidFill>
                    <a:srgbClr val="7F57A1">
                      <a:alpha val="0"/>
                    </a:srgbClr>
                  </a:solidFill>
                </a:ln>
                <a:solidFill>
                  <a:srgbClr val="3F4042"/>
                </a:solidFill>
                <a:latin typeface="Segoe UI"/>
                <a:cs typeface="Segoe UI Light" panose="020B0502040204020203" pitchFamily="34" charset="0"/>
              </a:rPr>
              <a:t>and user data on WVD resources and rapidly provisioning updates</a:t>
            </a:r>
          </a:p>
        </p:txBody>
      </p:sp>
      <p:sp>
        <p:nvSpPr>
          <p:cNvPr id="27" name="TextBox 26">
            <a:extLst>
              <a:ext uri="{FF2B5EF4-FFF2-40B4-BE49-F238E27FC236}">
                <a16:creationId xmlns:a16="http://schemas.microsoft.com/office/drawing/2014/main" id="{04910685-C662-6749-A006-FF7539B07D46}"/>
              </a:ext>
            </a:extLst>
          </p:cNvPr>
          <p:cNvSpPr txBox="1"/>
          <p:nvPr/>
        </p:nvSpPr>
        <p:spPr>
          <a:xfrm>
            <a:off x="2523289" y="4175549"/>
            <a:ext cx="2779781" cy="1806496"/>
          </a:xfrm>
          <a:prstGeom prst="rect">
            <a:avLst/>
          </a:prstGeom>
          <a:noFill/>
        </p:spPr>
        <p:txBody>
          <a:bodyPr wrap="square" rtlCol="0" anchor="t">
            <a:noAutofit/>
          </a:bodyPr>
          <a:lstStyle/>
          <a:p>
            <a:pPr defTabSz="1109735">
              <a:spcAft>
                <a:spcPts val="408"/>
              </a:spcAft>
              <a:defRPr/>
            </a:pPr>
            <a:r>
              <a:rPr lang="en-US" b="1">
                <a:solidFill>
                  <a:prstClr val="black"/>
                </a:solidFill>
                <a:latin typeface="Segoe UI"/>
                <a:cs typeface="Segoe UI Light" panose="020B0502040204020203" pitchFamily="34" charset="0"/>
              </a:rPr>
              <a:t>Hybrid Cloud Journey</a:t>
            </a:r>
          </a:p>
          <a:p>
            <a:pPr defTabSz="1109735">
              <a:spcAft>
                <a:spcPts val="408"/>
              </a:spcAft>
              <a:defRPr/>
            </a:pPr>
            <a:r>
              <a:rPr lang="en-US" sz="1632" kern="0">
                <a:ln>
                  <a:solidFill>
                    <a:srgbClr val="7F57A1">
                      <a:alpha val="0"/>
                    </a:srgbClr>
                  </a:solidFill>
                </a:ln>
                <a:solidFill>
                  <a:srgbClr val="3F4042"/>
                </a:solidFill>
                <a:latin typeface="Segoe UI"/>
                <a:cs typeface="Segoe UI Light" panose="020B0502040204020203" pitchFamily="34" charset="0"/>
              </a:rPr>
              <a:t>Accelerate the move to Azure for on-prem customers by enabling management of on-prem and WVD workloads from one console</a:t>
            </a:r>
          </a:p>
        </p:txBody>
      </p:sp>
      <p:sp>
        <p:nvSpPr>
          <p:cNvPr id="28" name="Text Placeholder 3">
            <a:extLst>
              <a:ext uri="{FF2B5EF4-FFF2-40B4-BE49-F238E27FC236}">
                <a16:creationId xmlns:a16="http://schemas.microsoft.com/office/drawing/2014/main" id="{CB1D5134-BEF2-43C0-A05B-525E8658DAE0}"/>
              </a:ext>
            </a:extLst>
          </p:cNvPr>
          <p:cNvSpPr txBox="1">
            <a:spLocks/>
          </p:cNvSpPr>
          <p:nvPr/>
        </p:nvSpPr>
        <p:spPr bwMode="gray">
          <a:xfrm>
            <a:off x="597749" y="1290723"/>
            <a:ext cx="11502107" cy="259298"/>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defTabSz="932418">
              <a:spcBef>
                <a:spcPts val="1428"/>
              </a:spcBef>
            </a:pPr>
            <a:r>
              <a:rPr lang="en-US" sz="1836" spc="-31">
                <a:solidFill>
                  <a:srgbClr val="000000"/>
                </a:solidFill>
                <a:latin typeface="Segoe UI Light" panose="020B0502040204020203" pitchFamily="34" charset="0"/>
                <a:cs typeface="Segoe UI Light" panose="020B0502040204020203" pitchFamily="34" charset="0"/>
              </a:rPr>
              <a:t>Delivering enterprise value and unified management around Windows Virtual Desktop</a:t>
            </a:r>
          </a:p>
        </p:txBody>
      </p:sp>
      <p:grpSp>
        <p:nvGrpSpPr>
          <p:cNvPr id="55" name="Group 54">
            <a:extLst>
              <a:ext uri="{FF2B5EF4-FFF2-40B4-BE49-F238E27FC236}">
                <a16:creationId xmlns:a16="http://schemas.microsoft.com/office/drawing/2014/main" id="{2316DDE4-EA94-4BD9-AE9C-4E15909DED9E}"/>
              </a:ext>
            </a:extLst>
          </p:cNvPr>
          <p:cNvGrpSpPr/>
          <p:nvPr/>
        </p:nvGrpSpPr>
        <p:grpSpPr>
          <a:xfrm>
            <a:off x="7155239" y="1830203"/>
            <a:ext cx="584019" cy="866358"/>
            <a:chOff x="7153456" y="1918948"/>
            <a:chExt cx="449369" cy="666614"/>
          </a:xfrm>
        </p:grpSpPr>
        <p:grpSp>
          <p:nvGrpSpPr>
            <p:cNvPr id="47" name="Group 46" descr="storage">
              <a:extLst>
                <a:ext uri="{FF2B5EF4-FFF2-40B4-BE49-F238E27FC236}">
                  <a16:creationId xmlns:a16="http://schemas.microsoft.com/office/drawing/2014/main" id="{40750C0B-A960-4AF7-817A-5F7FD361AEBA}"/>
                </a:ext>
              </a:extLst>
            </p:cNvPr>
            <p:cNvGrpSpPr>
              <a:grpSpLocks noChangeAspect="1"/>
            </p:cNvGrpSpPr>
            <p:nvPr/>
          </p:nvGrpSpPr>
          <p:grpSpPr>
            <a:xfrm>
              <a:off x="7153456" y="2096747"/>
              <a:ext cx="449369" cy="488815"/>
              <a:chOff x="4501240" y="2176494"/>
              <a:chExt cx="344605" cy="374856"/>
            </a:xfrm>
          </p:grpSpPr>
          <p:sp>
            <p:nvSpPr>
              <p:cNvPr id="48" name="Freeform 5">
                <a:extLst>
                  <a:ext uri="{FF2B5EF4-FFF2-40B4-BE49-F238E27FC236}">
                    <a16:creationId xmlns:a16="http://schemas.microsoft.com/office/drawing/2014/main" id="{0C063411-3F48-4515-8166-9585EB300F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9" name="Freeform 6">
                <a:extLst>
                  <a:ext uri="{FF2B5EF4-FFF2-40B4-BE49-F238E27FC236}">
                    <a16:creationId xmlns:a16="http://schemas.microsoft.com/office/drawing/2014/main" id="{F836A62E-A87E-460F-8C27-9A300A2556CE}"/>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0" name="Freeform 7">
                <a:extLst>
                  <a:ext uri="{FF2B5EF4-FFF2-40B4-BE49-F238E27FC236}">
                    <a16:creationId xmlns:a16="http://schemas.microsoft.com/office/drawing/2014/main" id="{F063CAA4-9BD7-48BE-B8DA-DCF9DDC475D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51" name="Freeform 8">
                <a:extLst>
                  <a:ext uri="{FF2B5EF4-FFF2-40B4-BE49-F238E27FC236}">
                    <a16:creationId xmlns:a16="http://schemas.microsoft.com/office/drawing/2014/main" id="{56702F32-81D9-4B35-B08E-2D4E6399827B}"/>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54" name="Freeform 11">
              <a:extLst>
                <a:ext uri="{FF2B5EF4-FFF2-40B4-BE49-F238E27FC236}">
                  <a16:creationId xmlns:a16="http://schemas.microsoft.com/office/drawing/2014/main" id="{2DFE7DF6-467D-46D5-8CB7-10FD8F47F035}"/>
                </a:ext>
              </a:extLst>
            </p:cNvPr>
            <p:cNvSpPr>
              <a:spLocks/>
            </p:cNvSpPr>
            <p:nvPr/>
          </p:nvSpPr>
          <p:spPr bwMode="auto">
            <a:xfrm>
              <a:off x="7274953" y="1918948"/>
              <a:ext cx="292100" cy="238125"/>
            </a:xfrm>
            <a:custGeom>
              <a:avLst/>
              <a:gdLst>
                <a:gd name="T0" fmla="*/ 37 w 103"/>
                <a:gd name="T1" fmla="*/ 84 h 84"/>
                <a:gd name="T2" fmla="*/ 36 w 103"/>
                <a:gd name="T3" fmla="*/ 83 h 84"/>
                <a:gd name="T4" fmla="*/ 0 w 103"/>
                <a:gd name="T5" fmla="*/ 47 h 84"/>
                <a:gd name="T6" fmla="*/ 0 w 103"/>
                <a:gd name="T7" fmla="*/ 45 h 84"/>
                <a:gd name="T8" fmla="*/ 15 w 103"/>
                <a:gd name="T9" fmla="*/ 29 h 84"/>
                <a:gd name="T10" fmla="*/ 17 w 103"/>
                <a:gd name="T11" fmla="*/ 28 h 84"/>
                <a:gd name="T12" fmla="*/ 18 w 103"/>
                <a:gd name="T13" fmla="*/ 29 h 84"/>
                <a:gd name="T14" fmla="*/ 37 w 103"/>
                <a:gd name="T15" fmla="*/ 48 h 84"/>
                <a:gd name="T16" fmla="*/ 85 w 103"/>
                <a:gd name="T17" fmla="*/ 0 h 84"/>
                <a:gd name="T18" fmla="*/ 87 w 103"/>
                <a:gd name="T19" fmla="*/ 0 h 84"/>
                <a:gd name="T20" fmla="*/ 103 w 103"/>
                <a:gd name="T21" fmla="*/ 16 h 84"/>
                <a:gd name="T22" fmla="*/ 103 w 103"/>
                <a:gd name="T23" fmla="*/ 17 h 84"/>
                <a:gd name="T24" fmla="*/ 103 w 103"/>
                <a:gd name="T25" fmla="*/ 18 h 84"/>
                <a:gd name="T26" fmla="*/ 38 w 103"/>
                <a:gd name="T27" fmla="*/ 83 h 84"/>
                <a:gd name="T28" fmla="*/ 37 w 103"/>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37" y="84"/>
                  </a:moveTo>
                  <a:cubicBezTo>
                    <a:pt x="36" y="84"/>
                    <a:pt x="36" y="84"/>
                    <a:pt x="36" y="83"/>
                  </a:cubicBezTo>
                  <a:cubicBezTo>
                    <a:pt x="0" y="47"/>
                    <a:pt x="0" y="47"/>
                    <a:pt x="0" y="47"/>
                  </a:cubicBezTo>
                  <a:cubicBezTo>
                    <a:pt x="0" y="47"/>
                    <a:pt x="0" y="46"/>
                    <a:pt x="0" y="45"/>
                  </a:cubicBezTo>
                  <a:cubicBezTo>
                    <a:pt x="15" y="29"/>
                    <a:pt x="15" y="29"/>
                    <a:pt x="15" y="29"/>
                  </a:cubicBezTo>
                  <a:cubicBezTo>
                    <a:pt x="16" y="28"/>
                    <a:pt x="16" y="28"/>
                    <a:pt x="17" y="28"/>
                  </a:cubicBezTo>
                  <a:cubicBezTo>
                    <a:pt x="17" y="28"/>
                    <a:pt x="17" y="28"/>
                    <a:pt x="18" y="29"/>
                  </a:cubicBezTo>
                  <a:cubicBezTo>
                    <a:pt x="37" y="48"/>
                    <a:pt x="37" y="48"/>
                    <a:pt x="37" y="48"/>
                  </a:cubicBezTo>
                  <a:cubicBezTo>
                    <a:pt x="85" y="0"/>
                    <a:pt x="85" y="0"/>
                    <a:pt x="85" y="0"/>
                  </a:cubicBezTo>
                  <a:cubicBezTo>
                    <a:pt x="86" y="0"/>
                    <a:pt x="87" y="0"/>
                    <a:pt x="87" y="0"/>
                  </a:cubicBezTo>
                  <a:cubicBezTo>
                    <a:pt x="103" y="16"/>
                    <a:pt x="103" y="16"/>
                    <a:pt x="103" y="16"/>
                  </a:cubicBezTo>
                  <a:cubicBezTo>
                    <a:pt x="103" y="16"/>
                    <a:pt x="103" y="16"/>
                    <a:pt x="103" y="17"/>
                  </a:cubicBezTo>
                  <a:cubicBezTo>
                    <a:pt x="103" y="17"/>
                    <a:pt x="103" y="18"/>
                    <a:pt x="103" y="18"/>
                  </a:cubicBezTo>
                  <a:cubicBezTo>
                    <a:pt x="38" y="83"/>
                    <a:pt x="38" y="83"/>
                    <a:pt x="38" y="83"/>
                  </a:cubicBezTo>
                  <a:cubicBezTo>
                    <a:pt x="38" y="84"/>
                    <a:pt x="37" y="84"/>
                    <a:pt x="37" y="84"/>
                  </a:cubicBezTo>
                  <a:close/>
                </a:path>
              </a:pathLst>
            </a:custGeom>
            <a:solidFill>
              <a:schemeClr val="accent1"/>
            </a:solidFill>
            <a:ln>
              <a:solidFill>
                <a:schemeClr val="bg1"/>
              </a:solidFill>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6" name="Group 4">
            <a:extLst>
              <a:ext uri="{FF2B5EF4-FFF2-40B4-BE49-F238E27FC236}">
                <a16:creationId xmlns:a16="http://schemas.microsoft.com/office/drawing/2014/main" id="{8C848D18-9DE8-4977-939F-7A8F77771B9C}"/>
              </a:ext>
            </a:extLst>
          </p:cNvPr>
          <p:cNvGrpSpPr>
            <a:grpSpLocks noChangeAspect="1"/>
          </p:cNvGrpSpPr>
          <p:nvPr/>
        </p:nvGrpSpPr>
        <p:grpSpPr bwMode="auto">
          <a:xfrm>
            <a:off x="1155466" y="4199871"/>
            <a:ext cx="1138229" cy="906698"/>
            <a:chOff x="745" y="2671"/>
            <a:chExt cx="703" cy="560"/>
          </a:xfrm>
        </p:grpSpPr>
        <p:sp>
          <p:nvSpPr>
            <p:cNvPr id="57" name="AutoShape 3">
              <a:extLst>
                <a:ext uri="{FF2B5EF4-FFF2-40B4-BE49-F238E27FC236}">
                  <a16:creationId xmlns:a16="http://schemas.microsoft.com/office/drawing/2014/main" id="{2FDB7ED7-7B6F-41A1-A8AC-4A701E82D684}"/>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8" name="Freeform 5">
              <a:extLst>
                <a:ext uri="{FF2B5EF4-FFF2-40B4-BE49-F238E27FC236}">
                  <a16:creationId xmlns:a16="http://schemas.microsoft.com/office/drawing/2014/main" id="{7CF9B964-8916-43D6-B6CE-49909B6CAA72}"/>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59" name="Freeform 6">
              <a:extLst>
                <a:ext uri="{FF2B5EF4-FFF2-40B4-BE49-F238E27FC236}">
                  <a16:creationId xmlns:a16="http://schemas.microsoft.com/office/drawing/2014/main" id="{26321A11-2514-4405-8591-7F90B3E9687A}"/>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0" name="Line 7">
              <a:extLst>
                <a:ext uri="{FF2B5EF4-FFF2-40B4-BE49-F238E27FC236}">
                  <a16:creationId xmlns:a16="http://schemas.microsoft.com/office/drawing/2014/main" id="{4A27394F-49E8-4547-94CF-E5E7F05781E1}"/>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8">
              <a:extLst>
                <a:ext uri="{FF2B5EF4-FFF2-40B4-BE49-F238E27FC236}">
                  <a16:creationId xmlns:a16="http://schemas.microsoft.com/office/drawing/2014/main" id="{FBAFA48E-4AE0-4A4A-BC7A-675C8D9A0D49}"/>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2" name="Oval 9">
              <a:extLst>
                <a:ext uri="{FF2B5EF4-FFF2-40B4-BE49-F238E27FC236}">
                  <a16:creationId xmlns:a16="http://schemas.microsoft.com/office/drawing/2014/main" id="{BFE03987-6F27-4276-A7DC-9CBEC4BF55BF}"/>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3" name="Oval 10">
              <a:extLst>
                <a:ext uri="{FF2B5EF4-FFF2-40B4-BE49-F238E27FC236}">
                  <a16:creationId xmlns:a16="http://schemas.microsoft.com/office/drawing/2014/main" id="{E00E52F3-0359-4749-97EA-13B58407AC72}"/>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4" name="Oval 11">
              <a:extLst>
                <a:ext uri="{FF2B5EF4-FFF2-40B4-BE49-F238E27FC236}">
                  <a16:creationId xmlns:a16="http://schemas.microsoft.com/office/drawing/2014/main" id="{DB6081D9-D065-470B-A7DF-C8736B6ABB4F}"/>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65" name="Group 4">
            <a:extLst>
              <a:ext uri="{FF2B5EF4-FFF2-40B4-BE49-F238E27FC236}">
                <a16:creationId xmlns:a16="http://schemas.microsoft.com/office/drawing/2014/main" id="{25576AB6-5A5E-4D3E-83EC-8A075417850C}"/>
              </a:ext>
            </a:extLst>
          </p:cNvPr>
          <p:cNvGrpSpPr>
            <a:grpSpLocks noChangeAspect="1"/>
          </p:cNvGrpSpPr>
          <p:nvPr/>
        </p:nvGrpSpPr>
        <p:grpSpPr bwMode="auto">
          <a:xfrm>
            <a:off x="6875904" y="4199871"/>
            <a:ext cx="1138229" cy="906698"/>
            <a:chOff x="745" y="2671"/>
            <a:chExt cx="703" cy="560"/>
          </a:xfrm>
        </p:grpSpPr>
        <p:sp>
          <p:nvSpPr>
            <p:cNvPr id="66" name="AutoShape 3">
              <a:extLst>
                <a:ext uri="{FF2B5EF4-FFF2-40B4-BE49-F238E27FC236}">
                  <a16:creationId xmlns:a16="http://schemas.microsoft.com/office/drawing/2014/main" id="{29D7E65A-0E37-4B2A-97F8-63ED2F898E8F}"/>
                </a:ext>
              </a:extLst>
            </p:cNvPr>
            <p:cNvSpPr>
              <a:spLocks noChangeAspect="1" noChangeArrowheads="1" noTextEdit="1"/>
            </p:cNvSpPr>
            <p:nvPr/>
          </p:nvSpPr>
          <p:spPr bwMode="auto">
            <a:xfrm>
              <a:off x="745" y="2671"/>
              <a:ext cx="703" cy="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7" name="Freeform 5">
              <a:extLst>
                <a:ext uri="{FF2B5EF4-FFF2-40B4-BE49-F238E27FC236}">
                  <a16:creationId xmlns:a16="http://schemas.microsoft.com/office/drawing/2014/main" id="{BD38202D-8057-4EC4-8086-D25395162F1A}"/>
                </a:ext>
              </a:extLst>
            </p:cNvPr>
            <p:cNvSpPr>
              <a:spLocks/>
            </p:cNvSpPr>
            <p:nvPr/>
          </p:nvSpPr>
          <p:spPr bwMode="auto">
            <a:xfrm>
              <a:off x="824" y="2709"/>
              <a:ext cx="592" cy="383"/>
            </a:xfrm>
            <a:custGeom>
              <a:avLst/>
              <a:gdLst>
                <a:gd name="T0" fmla="*/ 113 w 388"/>
                <a:gd name="T1" fmla="*/ 251 h 251"/>
                <a:gd name="T2" fmla="*/ 66 w 388"/>
                <a:gd name="T3" fmla="*/ 251 h 251"/>
                <a:gd name="T4" fmla="*/ 0 w 388"/>
                <a:gd name="T5" fmla="*/ 185 h 251"/>
                <a:gd name="T6" fmla="*/ 66 w 388"/>
                <a:gd name="T7" fmla="*/ 119 h 251"/>
                <a:gd name="T8" fmla="*/ 72 w 388"/>
                <a:gd name="T9" fmla="*/ 119 h 251"/>
                <a:gd name="T10" fmla="*/ 72 w 388"/>
                <a:gd name="T11" fmla="*/ 115 h 251"/>
                <a:gd name="T12" fmla="*/ 186 w 388"/>
                <a:gd name="T13" fmla="*/ 0 h 251"/>
                <a:gd name="T14" fmla="*/ 295 w 388"/>
                <a:gd name="T15" fmla="*/ 82 h 251"/>
                <a:gd name="T16" fmla="*/ 303 w 388"/>
                <a:gd name="T17" fmla="*/ 81 h 251"/>
                <a:gd name="T18" fmla="*/ 388 w 388"/>
                <a:gd name="T19" fmla="*/ 166 h 251"/>
                <a:gd name="T20" fmla="*/ 314 w 388"/>
                <a:gd name="T21"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51">
                  <a:moveTo>
                    <a:pt x="113" y="251"/>
                  </a:moveTo>
                  <a:cubicBezTo>
                    <a:pt x="66" y="251"/>
                    <a:pt x="66" y="251"/>
                    <a:pt x="66" y="251"/>
                  </a:cubicBezTo>
                  <a:cubicBezTo>
                    <a:pt x="30" y="251"/>
                    <a:pt x="0" y="221"/>
                    <a:pt x="0" y="185"/>
                  </a:cubicBezTo>
                  <a:cubicBezTo>
                    <a:pt x="0" y="148"/>
                    <a:pt x="30" y="119"/>
                    <a:pt x="66" y="119"/>
                  </a:cubicBezTo>
                  <a:cubicBezTo>
                    <a:pt x="68" y="119"/>
                    <a:pt x="70" y="119"/>
                    <a:pt x="72" y="119"/>
                  </a:cubicBezTo>
                  <a:cubicBezTo>
                    <a:pt x="72" y="118"/>
                    <a:pt x="72" y="116"/>
                    <a:pt x="72" y="115"/>
                  </a:cubicBezTo>
                  <a:cubicBezTo>
                    <a:pt x="72" y="51"/>
                    <a:pt x="123" y="0"/>
                    <a:pt x="186" y="0"/>
                  </a:cubicBezTo>
                  <a:cubicBezTo>
                    <a:pt x="238" y="0"/>
                    <a:pt x="281" y="35"/>
                    <a:pt x="295" y="82"/>
                  </a:cubicBezTo>
                  <a:cubicBezTo>
                    <a:pt x="298" y="81"/>
                    <a:pt x="301" y="81"/>
                    <a:pt x="303" y="81"/>
                  </a:cubicBezTo>
                  <a:cubicBezTo>
                    <a:pt x="350" y="81"/>
                    <a:pt x="388" y="119"/>
                    <a:pt x="388" y="166"/>
                  </a:cubicBezTo>
                  <a:cubicBezTo>
                    <a:pt x="388" y="209"/>
                    <a:pt x="356" y="244"/>
                    <a:pt x="314" y="250"/>
                  </a:cubicBezTo>
                </a:path>
              </a:pathLst>
            </a:custGeom>
            <a:solidFill>
              <a:srgbClr val="50E6FF"/>
            </a:solidFill>
            <a:ln w="22225" cap="rnd">
              <a:no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8" name="Freeform 6">
              <a:extLst>
                <a:ext uri="{FF2B5EF4-FFF2-40B4-BE49-F238E27FC236}">
                  <a16:creationId xmlns:a16="http://schemas.microsoft.com/office/drawing/2014/main" id="{484BC504-CB4F-43C7-8E0B-D8FC9DC25611}"/>
                </a:ext>
              </a:extLst>
            </p:cNvPr>
            <p:cNvSpPr>
              <a:spLocks/>
            </p:cNvSpPr>
            <p:nvPr/>
          </p:nvSpPr>
          <p:spPr bwMode="auto">
            <a:xfrm>
              <a:off x="963" y="2943"/>
              <a:ext cx="347" cy="279"/>
            </a:xfrm>
            <a:custGeom>
              <a:avLst/>
              <a:gdLst>
                <a:gd name="T0" fmla="*/ 193 w 195"/>
                <a:gd name="T1" fmla="*/ 157 h 157"/>
                <a:gd name="T2" fmla="*/ 2 w 195"/>
                <a:gd name="T3" fmla="*/ 157 h 157"/>
                <a:gd name="T4" fmla="*/ 0 w 195"/>
                <a:gd name="T5" fmla="*/ 155 h 157"/>
                <a:gd name="T6" fmla="*/ 0 w 195"/>
                <a:gd name="T7" fmla="*/ 2 h 157"/>
                <a:gd name="T8" fmla="*/ 2 w 195"/>
                <a:gd name="T9" fmla="*/ 0 h 157"/>
                <a:gd name="T10" fmla="*/ 193 w 195"/>
                <a:gd name="T11" fmla="*/ 0 h 157"/>
                <a:gd name="T12" fmla="*/ 195 w 195"/>
                <a:gd name="T13" fmla="*/ 2 h 157"/>
                <a:gd name="T14" fmla="*/ 195 w 195"/>
                <a:gd name="T15" fmla="*/ 155 h 157"/>
                <a:gd name="T16" fmla="*/ 193 w 19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57">
                  <a:moveTo>
                    <a:pt x="193" y="157"/>
                  </a:moveTo>
                  <a:cubicBezTo>
                    <a:pt x="2" y="157"/>
                    <a:pt x="2" y="157"/>
                    <a:pt x="2" y="157"/>
                  </a:cubicBezTo>
                  <a:cubicBezTo>
                    <a:pt x="1" y="157"/>
                    <a:pt x="0" y="156"/>
                    <a:pt x="0" y="155"/>
                  </a:cubicBezTo>
                  <a:cubicBezTo>
                    <a:pt x="0" y="2"/>
                    <a:pt x="0" y="2"/>
                    <a:pt x="0" y="2"/>
                  </a:cubicBezTo>
                  <a:cubicBezTo>
                    <a:pt x="0" y="1"/>
                    <a:pt x="1" y="0"/>
                    <a:pt x="2" y="0"/>
                  </a:cubicBezTo>
                  <a:cubicBezTo>
                    <a:pt x="193" y="0"/>
                    <a:pt x="193" y="0"/>
                    <a:pt x="193" y="0"/>
                  </a:cubicBezTo>
                  <a:cubicBezTo>
                    <a:pt x="194" y="0"/>
                    <a:pt x="195" y="1"/>
                    <a:pt x="195" y="2"/>
                  </a:cubicBezTo>
                  <a:cubicBezTo>
                    <a:pt x="195" y="155"/>
                    <a:pt x="195" y="155"/>
                    <a:pt x="195" y="155"/>
                  </a:cubicBezTo>
                  <a:cubicBezTo>
                    <a:pt x="195" y="156"/>
                    <a:pt x="194" y="157"/>
                    <a:pt x="193" y="157"/>
                  </a:cubicBezTo>
                  <a:close/>
                </a:path>
              </a:pathLst>
            </a:custGeom>
            <a:solidFill>
              <a:srgbClr val="FFFFFF"/>
            </a:solidFill>
            <a:ln w="22225" cap="flat">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9" name="Line 7">
              <a:extLst>
                <a:ext uri="{FF2B5EF4-FFF2-40B4-BE49-F238E27FC236}">
                  <a16:creationId xmlns:a16="http://schemas.microsoft.com/office/drawing/2014/main" id="{678B4A71-D4BA-4A0E-9653-A0D70D4BBAC7}"/>
                </a:ext>
              </a:extLst>
            </p:cNvPr>
            <p:cNvSpPr>
              <a:spLocks noChangeShapeType="1"/>
            </p:cNvSpPr>
            <p:nvPr/>
          </p:nvSpPr>
          <p:spPr bwMode="auto">
            <a:xfrm>
              <a:off x="963" y="3012"/>
              <a:ext cx="347" cy="0"/>
            </a:xfrm>
            <a:prstGeom prst="line">
              <a:avLst/>
            </a:prstGeom>
            <a:noFill/>
            <a:ln w="222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0" name="Freeform 8">
              <a:extLst>
                <a:ext uri="{FF2B5EF4-FFF2-40B4-BE49-F238E27FC236}">
                  <a16:creationId xmlns:a16="http://schemas.microsoft.com/office/drawing/2014/main" id="{272140C1-A9B2-400A-B08F-EC231598EA81}"/>
                </a:ext>
              </a:extLst>
            </p:cNvPr>
            <p:cNvSpPr>
              <a:spLocks/>
            </p:cNvSpPr>
            <p:nvPr/>
          </p:nvSpPr>
          <p:spPr bwMode="auto">
            <a:xfrm>
              <a:off x="1079" y="3073"/>
              <a:ext cx="124" cy="94"/>
            </a:xfrm>
            <a:custGeom>
              <a:avLst/>
              <a:gdLst>
                <a:gd name="T0" fmla="*/ 0 w 70"/>
                <a:gd name="T1" fmla="*/ 37 h 53"/>
                <a:gd name="T2" fmla="*/ 15 w 70"/>
                <a:gd name="T3" fmla="*/ 53 h 53"/>
                <a:gd name="T4" fmla="*/ 16 w 70"/>
                <a:gd name="T5" fmla="*/ 53 h 53"/>
                <a:gd name="T6" fmla="*/ 17 w 70"/>
                <a:gd name="T7" fmla="*/ 53 h 53"/>
                <a:gd name="T8" fmla="*/ 35 w 70"/>
                <a:gd name="T9" fmla="*/ 34 h 53"/>
                <a:gd name="T10" fmla="*/ 53 w 70"/>
                <a:gd name="T11" fmla="*/ 53 h 53"/>
                <a:gd name="T12" fmla="*/ 54 w 70"/>
                <a:gd name="T13" fmla="*/ 53 h 53"/>
                <a:gd name="T14" fmla="*/ 55 w 70"/>
                <a:gd name="T15" fmla="*/ 53 h 53"/>
                <a:gd name="T16" fmla="*/ 70 w 70"/>
                <a:gd name="T17" fmla="*/ 37 h 53"/>
                <a:gd name="T18" fmla="*/ 70 w 70"/>
                <a:gd name="T19" fmla="*/ 35 h 53"/>
                <a:gd name="T20" fmla="*/ 36 w 70"/>
                <a:gd name="T21" fmla="*/ 1 h 53"/>
                <a:gd name="T22" fmla="*/ 35 w 70"/>
                <a:gd name="T23" fmla="*/ 0 h 53"/>
                <a:gd name="T24" fmla="*/ 34 w 70"/>
                <a:gd name="T25" fmla="*/ 1 h 53"/>
                <a:gd name="T26" fmla="*/ 0 w 70"/>
                <a:gd name="T27" fmla="*/ 35 h 53"/>
                <a:gd name="T28" fmla="*/ 0 w 70"/>
                <a:gd name="T2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53">
                  <a:moveTo>
                    <a:pt x="0" y="37"/>
                  </a:moveTo>
                  <a:cubicBezTo>
                    <a:pt x="15" y="53"/>
                    <a:pt x="15" y="53"/>
                    <a:pt x="15" y="53"/>
                  </a:cubicBezTo>
                  <a:cubicBezTo>
                    <a:pt x="15" y="53"/>
                    <a:pt x="15" y="53"/>
                    <a:pt x="16" y="53"/>
                  </a:cubicBezTo>
                  <a:cubicBezTo>
                    <a:pt x="16" y="53"/>
                    <a:pt x="17" y="53"/>
                    <a:pt x="17" y="53"/>
                  </a:cubicBezTo>
                  <a:cubicBezTo>
                    <a:pt x="35" y="34"/>
                    <a:pt x="35" y="34"/>
                    <a:pt x="35" y="34"/>
                  </a:cubicBezTo>
                  <a:cubicBezTo>
                    <a:pt x="53" y="53"/>
                    <a:pt x="53" y="53"/>
                    <a:pt x="53" y="53"/>
                  </a:cubicBezTo>
                  <a:cubicBezTo>
                    <a:pt x="53" y="53"/>
                    <a:pt x="54" y="53"/>
                    <a:pt x="54" y="53"/>
                  </a:cubicBezTo>
                  <a:cubicBezTo>
                    <a:pt x="55" y="53"/>
                    <a:pt x="55" y="53"/>
                    <a:pt x="55" y="53"/>
                  </a:cubicBezTo>
                  <a:cubicBezTo>
                    <a:pt x="70" y="37"/>
                    <a:pt x="70" y="37"/>
                    <a:pt x="70" y="37"/>
                  </a:cubicBezTo>
                  <a:cubicBezTo>
                    <a:pt x="70" y="36"/>
                    <a:pt x="70" y="35"/>
                    <a:pt x="70" y="35"/>
                  </a:cubicBezTo>
                  <a:cubicBezTo>
                    <a:pt x="36" y="1"/>
                    <a:pt x="36" y="1"/>
                    <a:pt x="36" y="1"/>
                  </a:cubicBezTo>
                  <a:cubicBezTo>
                    <a:pt x="36" y="0"/>
                    <a:pt x="35" y="0"/>
                    <a:pt x="35" y="0"/>
                  </a:cubicBezTo>
                  <a:cubicBezTo>
                    <a:pt x="35" y="0"/>
                    <a:pt x="34" y="0"/>
                    <a:pt x="34" y="1"/>
                  </a:cubicBezTo>
                  <a:cubicBezTo>
                    <a:pt x="0" y="35"/>
                    <a:pt x="0" y="35"/>
                    <a:pt x="0" y="35"/>
                  </a:cubicBezTo>
                  <a:cubicBezTo>
                    <a:pt x="0" y="35"/>
                    <a:pt x="0" y="36"/>
                    <a:pt x="0" y="37"/>
                  </a:cubicBezTo>
                  <a:close/>
                </a:path>
              </a:pathLst>
            </a:custGeom>
            <a:solidFill>
              <a:srgbClr val="23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1" name="Oval 9">
              <a:extLst>
                <a:ext uri="{FF2B5EF4-FFF2-40B4-BE49-F238E27FC236}">
                  <a16:creationId xmlns:a16="http://schemas.microsoft.com/office/drawing/2014/main" id="{63839F38-EBAC-48F3-97D6-2E13D4E6E819}"/>
                </a:ext>
              </a:extLst>
            </p:cNvPr>
            <p:cNvSpPr>
              <a:spLocks noChangeArrowheads="1"/>
            </p:cNvSpPr>
            <p:nvPr/>
          </p:nvSpPr>
          <p:spPr bwMode="auto">
            <a:xfrm>
              <a:off x="1187" y="2968"/>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2" name="Oval 10">
              <a:extLst>
                <a:ext uri="{FF2B5EF4-FFF2-40B4-BE49-F238E27FC236}">
                  <a16:creationId xmlns:a16="http://schemas.microsoft.com/office/drawing/2014/main" id="{2CA3EE27-8C34-48DE-B97A-3319006635B5}"/>
                </a:ext>
              </a:extLst>
            </p:cNvPr>
            <p:cNvSpPr>
              <a:spLocks noChangeArrowheads="1"/>
            </p:cNvSpPr>
            <p:nvPr/>
          </p:nvSpPr>
          <p:spPr bwMode="auto">
            <a:xfrm>
              <a:off x="1224" y="2968"/>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Oval 11">
              <a:extLst>
                <a:ext uri="{FF2B5EF4-FFF2-40B4-BE49-F238E27FC236}">
                  <a16:creationId xmlns:a16="http://schemas.microsoft.com/office/drawing/2014/main" id="{5026C947-2C87-4110-869B-88502776CE60}"/>
                </a:ext>
              </a:extLst>
            </p:cNvPr>
            <p:cNvSpPr>
              <a:spLocks noChangeArrowheads="1"/>
            </p:cNvSpPr>
            <p:nvPr/>
          </p:nvSpPr>
          <p:spPr bwMode="auto">
            <a:xfrm>
              <a:off x="1260" y="2968"/>
              <a:ext cx="21"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spTree>
    <p:extLst>
      <p:ext uri="{BB962C8B-B14F-4D97-AF65-F5344CB8AC3E}">
        <p14:creationId xmlns:p14="http://schemas.microsoft.com/office/powerpoint/2010/main" val="25647848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a room&#10;&#10;Description generated with very high confidence">
            <a:extLst>
              <a:ext uri="{FF2B5EF4-FFF2-40B4-BE49-F238E27FC236}">
                <a16:creationId xmlns:a16="http://schemas.microsoft.com/office/drawing/2014/main" id="{F425B1F6-1461-4A32-8DA0-552ECCAF3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18253" y="-78243"/>
            <a:ext cx="3172868" cy="2371154"/>
          </a:xfrm>
          <a:prstGeom prst="rect">
            <a:avLst/>
          </a:prstGeom>
        </p:spPr>
      </p:pic>
      <p:pic>
        <p:nvPicPr>
          <p:cNvPr id="21" name="Picture 20" descr="A picture containing ground, building, sitting, outdoor&#10;&#10;Description generated with very high confidence">
            <a:extLst>
              <a:ext uri="{FF2B5EF4-FFF2-40B4-BE49-F238E27FC236}">
                <a16:creationId xmlns:a16="http://schemas.microsoft.com/office/drawing/2014/main" id="{65AC49B4-7963-46AE-ADE4-FDE2E4DE87D0}"/>
              </a:ext>
            </a:extLst>
          </p:cNvPr>
          <p:cNvPicPr>
            <a:picLocks noChangeAspect="1"/>
          </p:cNvPicPr>
          <p:nvPr/>
        </p:nvPicPr>
        <p:blipFill rotWithShape="1">
          <a:blip r:embed="rId4">
            <a:extLst>
              <a:ext uri="{28A0092B-C50C-407E-A947-70E740481C1C}">
                <a14:useLocalDpi xmlns:a14="http://schemas.microsoft.com/office/drawing/2010/main" val="0"/>
              </a:ext>
            </a:extLst>
          </a:blip>
          <a:srcRect t="-594"/>
          <a:stretch/>
        </p:blipFill>
        <p:spPr>
          <a:xfrm>
            <a:off x="9511092" y="4648327"/>
            <a:ext cx="3172870" cy="2369438"/>
          </a:xfrm>
          <a:prstGeom prst="rect">
            <a:avLst/>
          </a:prstGeom>
        </p:spPr>
      </p:pic>
      <p:pic>
        <p:nvPicPr>
          <p:cNvPr id="22" name="Picture 21" descr="A group of people in a field&#10;&#10;Description generated with very high confidence">
            <a:extLst>
              <a:ext uri="{FF2B5EF4-FFF2-40B4-BE49-F238E27FC236}">
                <a16:creationId xmlns:a16="http://schemas.microsoft.com/office/drawing/2014/main" id="{C91334B2-C8CC-46F8-BB68-5E6391676C9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5" y="-80154"/>
            <a:ext cx="3170392" cy="2369438"/>
          </a:xfrm>
          <a:prstGeom prst="rect">
            <a:avLst/>
          </a:prstGeom>
        </p:spPr>
      </p:pic>
      <p:pic>
        <p:nvPicPr>
          <p:cNvPr id="23" name="Picture 22" descr="A person standing in front of a wall&#10;&#10;Description generated with high confidence">
            <a:extLst>
              <a:ext uri="{FF2B5EF4-FFF2-40B4-BE49-F238E27FC236}">
                <a16:creationId xmlns:a16="http://schemas.microsoft.com/office/drawing/2014/main" id="{DE1B6D44-F8C5-4DA9-99E8-A83CB966E9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764" y="2294219"/>
            <a:ext cx="3170392" cy="2369438"/>
          </a:xfrm>
          <a:prstGeom prst="rect">
            <a:avLst/>
          </a:prstGeom>
        </p:spPr>
      </p:pic>
      <p:pic>
        <p:nvPicPr>
          <p:cNvPr id="24" name="Picture 23" descr="A large building&#10;&#10;Description generated with high confidence">
            <a:extLst>
              <a:ext uri="{FF2B5EF4-FFF2-40B4-BE49-F238E27FC236}">
                <a16:creationId xmlns:a16="http://schemas.microsoft.com/office/drawing/2014/main" id="{92DFCE2B-756B-4D55-8807-86E9E42BCC7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172155" y="4658592"/>
            <a:ext cx="3172870" cy="2369438"/>
          </a:xfrm>
          <a:prstGeom prst="rect">
            <a:avLst/>
          </a:prstGeom>
        </p:spPr>
      </p:pic>
      <p:pic>
        <p:nvPicPr>
          <p:cNvPr id="25" name="Picture 24" descr="A person standing in a room&#10;&#10;Description generated with high confidence">
            <a:extLst>
              <a:ext uri="{FF2B5EF4-FFF2-40B4-BE49-F238E27FC236}">
                <a16:creationId xmlns:a16="http://schemas.microsoft.com/office/drawing/2014/main" id="{B56E072B-7ACE-4643-A4C0-3BF1F98AE71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173403" y="-74633"/>
            <a:ext cx="3172870" cy="2371153"/>
          </a:xfrm>
          <a:prstGeom prst="rect">
            <a:avLst/>
          </a:prstGeom>
        </p:spPr>
      </p:pic>
      <p:pic>
        <p:nvPicPr>
          <p:cNvPr id="26" name="Picture 25" descr="A person in a yellow room&#10;&#10;Description generated with high confidence">
            <a:extLst>
              <a:ext uri="{FF2B5EF4-FFF2-40B4-BE49-F238E27FC236}">
                <a16:creationId xmlns:a16="http://schemas.microsoft.com/office/drawing/2014/main" id="{B9A6A2FF-8B09-486C-A4CE-71AE2AF8635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47857" y="4658268"/>
            <a:ext cx="3170394" cy="2371154"/>
          </a:xfrm>
          <a:prstGeom prst="rect">
            <a:avLst/>
          </a:prstGeom>
        </p:spPr>
      </p:pic>
      <p:pic>
        <p:nvPicPr>
          <p:cNvPr id="27" name="Picture 26" descr="A person in a white shirt&#10;&#10;Description generated with high confidence">
            <a:extLst>
              <a:ext uri="{FF2B5EF4-FFF2-40B4-BE49-F238E27FC236}">
                <a16:creationId xmlns:a16="http://schemas.microsoft.com/office/drawing/2014/main" id="{7D18D699-BDD3-4B23-A966-F4BB305EB55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339377" y="2287438"/>
            <a:ext cx="3172868" cy="2371154"/>
          </a:xfrm>
          <a:prstGeom prst="rect">
            <a:avLst/>
          </a:prstGeom>
        </p:spPr>
      </p:pic>
      <p:pic>
        <p:nvPicPr>
          <p:cNvPr id="28" name="Picture 27" descr="A picture containing wall, indoor&#10;&#10;Description generated with very high confidence">
            <a:extLst>
              <a:ext uri="{FF2B5EF4-FFF2-40B4-BE49-F238E27FC236}">
                <a16:creationId xmlns:a16="http://schemas.microsoft.com/office/drawing/2014/main" id="{620CB58A-4516-4A5B-84AA-A620E863F64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172156" y="2287438"/>
            <a:ext cx="3172868" cy="2371154"/>
          </a:xfrm>
          <a:prstGeom prst="rect">
            <a:avLst/>
          </a:prstGeom>
        </p:spPr>
      </p:pic>
      <p:pic>
        <p:nvPicPr>
          <p:cNvPr id="29" name="Picture 28" descr="A group of people in a room&#10;&#10;Description generated with very high confidence">
            <a:extLst>
              <a:ext uri="{FF2B5EF4-FFF2-40B4-BE49-F238E27FC236}">
                <a16:creationId xmlns:a16="http://schemas.microsoft.com/office/drawing/2014/main" id="{FDD7BA4F-0A28-4E6A-A56B-284386037EFE}"/>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12246" y="2292041"/>
            <a:ext cx="3172868" cy="2367616"/>
          </a:xfrm>
          <a:prstGeom prst="rect">
            <a:avLst/>
          </a:prstGeom>
        </p:spPr>
      </p:pic>
      <p:pic>
        <p:nvPicPr>
          <p:cNvPr id="30" name="Picture 29" descr="A view of a city&#10;&#10;Description generated with very high confidence">
            <a:extLst>
              <a:ext uri="{FF2B5EF4-FFF2-40B4-BE49-F238E27FC236}">
                <a16:creationId xmlns:a16="http://schemas.microsoft.com/office/drawing/2014/main" id="{5D0573B7-F5B8-4F16-B3E7-73EA540B667F}"/>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40265" y="-80330"/>
            <a:ext cx="3170393" cy="2367616"/>
          </a:xfrm>
          <a:prstGeom prst="rect">
            <a:avLst/>
          </a:prstGeom>
        </p:spPr>
      </p:pic>
      <p:pic>
        <p:nvPicPr>
          <p:cNvPr id="31" name="Picture 30" descr="A person sitting at a table in a library&#10;&#10;Description generated with high confidence">
            <a:extLst>
              <a:ext uri="{FF2B5EF4-FFF2-40B4-BE49-F238E27FC236}">
                <a16:creationId xmlns:a16="http://schemas.microsoft.com/office/drawing/2014/main" id="{17AA61BB-3D0E-4E21-9B2D-1D467E8D4ECE}"/>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765" y="4656876"/>
            <a:ext cx="3170393" cy="2371153"/>
          </a:xfrm>
          <a:prstGeom prst="rect">
            <a:avLst/>
          </a:prstGeom>
        </p:spPr>
      </p:pic>
      <p:sp>
        <p:nvSpPr>
          <p:cNvPr id="32" name="Rectangle 31">
            <a:extLst>
              <a:ext uri="{FF2B5EF4-FFF2-40B4-BE49-F238E27FC236}">
                <a16:creationId xmlns:a16="http://schemas.microsoft.com/office/drawing/2014/main" id="{1120E0C2-03E2-40AE-BDFB-A7D359BC0D5F}"/>
              </a:ext>
            </a:extLst>
          </p:cNvPr>
          <p:cNvSpPr/>
          <p:nvPr/>
        </p:nvSpPr>
        <p:spPr bwMode="auto">
          <a:xfrm>
            <a:off x="185" y="-78244"/>
            <a:ext cx="12668877" cy="7081983"/>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1121">
              <a:spcBef>
                <a:spcPct val="0"/>
              </a:spcBef>
              <a:defRPr/>
            </a:pPr>
            <a:endParaRPr lang="en-US" sz="4896" dirty="0">
              <a:ln w="3175">
                <a:noFill/>
              </a:ln>
              <a:solidFill>
                <a:srgbClr val="FFFFFF"/>
              </a:solidFill>
              <a:latin typeface="Segoe UI Semibold"/>
              <a:cs typeface="Segoe UI Semilight" panose="020B0402040204020203" pitchFamily="34" charset="0"/>
            </a:endParaRPr>
          </a:p>
        </p:txBody>
      </p:sp>
    </p:spTree>
    <p:extLst>
      <p:ext uri="{BB962C8B-B14F-4D97-AF65-F5344CB8AC3E}">
        <p14:creationId xmlns:p14="http://schemas.microsoft.com/office/powerpoint/2010/main" val="35502339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descr="monitor, desktop">
            <a:extLst>
              <a:ext uri="{FF2B5EF4-FFF2-40B4-BE49-F238E27FC236}">
                <a16:creationId xmlns:a16="http://schemas.microsoft.com/office/drawing/2014/main" id="{B133BACB-6A11-4872-BF2B-27A57CD7B620}"/>
              </a:ext>
            </a:extLst>
          </p:cNvPr>
          <p:cNvGrpSpPr/>
          <p:nvPr/>
        </p:nvGrpSpPr>
        <p:grpSpPr>
          <a:xfrm>
            <a:off x="6918121" y="3131500"/>
            <a:ext cx="663493" cy="540718"/>
            <a:chOff x="4233864" y="1827214"/>
            <a:chExt cx="403225" cy="328613"/>
          </a:xfrm>
        </p:grpSpPr>
        <p:sp>
          <p:nvSpPr>
            <p:cNvPr id="95" name="Freeform 53">
              <a:extLst>
                <a:ext uri="{FF2B5EF4-FFF2-40B4-BE49-F238E27FC236}">
                  <a16:creationId xmlns:a16="http://schemas.microsoft.com/office/drawing/2014/main" id="{46EBFDEF-61B3-46D6-AB4A-662B2957049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6" name="Freeform 54">
              <a:extLst>
                <a:ext uri="{FF2B5EF4-FFF2-40B4-BE49-F238E27FC236}">
                  <a16:creationId xmlns:a16="http://schemas.microsoft.com/office/drawing/2014/main" id="{5D5EF9D4-858C-4559-8E98-DC9C0C87E9F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8" name="Freeform 173">
              <a:extLst>
                <a:ext uri="{FF2B5EF4-FFF2-40B4-BE49-F238E27FC236}">
                  <a16:creationId xmlns:a16="http://schemas.microsoft.com/office/drawing/2014/main" id="{9AA3C2F5-0DD2-4986-9C5A-9DD19F8D9D24}"/>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nvGrpSpPr>
          <p:cNvPr id="88" name="Group 87" descr="monitor, desktop">
            <a:extLst>
              <a:ext uri="{FF2B5EF4-FFF2-40B4-BE49-F238E27FC236}">
                <a16:creationId xmlns:a16="http://schemas.microsoft.com/office/drawing/2014/main" id="{F43D6A50-EEC6-441D-A6FC-FB2D270907BA}"/>
              </a:ext>
            </a:extLst>
          </p:cNvPr>
          <p:cNvGrpSpPr/>
          <p:nvPr/>
        </p:nvGrpSpPr>
        <p:grpSpPr>
          <a:xfrm>
            <a:off x="6913984" y="4104652"/>
            <a:ext cx="663493" cy="540718"/>
            <a:chOff x="4233864" y="1827214"/>
            <a:chExt cx="403225" cy="328613"/>
          </a:xfrm>
        </p:grpSpPr>
        <p:sp>
          <p:nvSpPr>
            <p:cNvPr id="89" name="Freeform 53">
              <a:extLst>
                <a:ext uri="{FF2B5EF4-FFF2-40B4-BE49-F238E27FC236}">
                  <a16:creationId xmlns:a16="http://schemas.microsoft.com/office/drawing/2014/main" id="{9E56F6CD-DC89-4240-8CC2-F3EB2685B60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2" name="Freeform 54">
              <a:extLst>
                <a:ext uri="{FF2B5EF4-FFF2-40B4-BE49-F238E27FC236}">
                  <a16:creationId xmlns:a16="http://schemas.microsoft.com/office/drawing/2014/main" id="{00E78FBD-FAE3-46B0-9B7B-64B0920C7AC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3" name="Freeform 173">
              <a:extLst>
                <a:ext uri="{FF2B5EF4-FFF2-40B4-BE49-F238E27FC236}">
                  <a16:creationId xmlns:a16="http://schemas.microsoft.com/office/drawing/2014/main" id="{0BA65C86-D17D-48ED-B6ED-15285525A4B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48" name="Subtitle 3">
            <a:extLst>
              <a:ext uri="{FF2B5EF4-FFF2-40B4-BE49-F238E27FC236}">
                <a16:creationId xmlns:a16="http://schemas.microsoft.com/office/drawing/2014/main" id="{424703E5-093B-40CD-ACFA-ED806E3DB64F}"/>
              </a:ext>
            </a:extLst>
          </p:cNvPr>
          <p:cNvSpPr txBox="1">
            <a:spLocks/>
          </p:cNvSpPr>
          <p:nvPr/>
        </p:nvSpPr>
        <p:spPr>
          <a:xfrm>
            <a:off x="545754" y="1036706"/>
            <a:ext cx="8910690" cy="5666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836">
                <a:solidFill>
                  <a:srgbClr val="000000"/>
                </a:solidFill>
                <a:latin typeface="Segoe UI" panose="020B0502040204020203" pitchFamily="34" charset="0"/>
              </a:rPr>
              <a:t>Extending Windows Virtual Desktop capabilities to Horizon Cloud </a:t>
            </a:r>
          </a:p>
        </p:txBody>
      </p:sp>
      <p:sp>
        <p:nvSpPr>
          <p:cNvPr id="49" name="TextBox 48">
            <a:extLst>
              <a:ext uri="{FF2B5EF4-FFF2-40B4-BE49-F238E27FC236}">
                <a16:creationId xmlns:a16="http://schemas.microsoft.com/office/drawing/2014/main" id="{7C6D338E-1BD7-476B-ABA3-4143C21AACA4}"/>
              </a:ext>
            </a:extLst>
          </p:cNvPr>
          <p:cNvSpPr txBox="1"/>
          <p:nvPr/>
        </p:nvSpPr>
        <p:spPr>
          <a:xfrm>
            <a:off x="3886796" y="6085750"/>
            <a:ext cx="4833927" cy="384205"/>
          </a:xfrm>
          <a:prstGeom prst="rect">
            <a:avLst/>
          </a:prstGeom>
          <a:noFill/>
        </p:spPr>
        <p:txBody>
          <a:bodyPr wrap="square" lIns="0" tIns="0" rIns="0" bIns="0" rtlCol="0">
            <a:spAutoFit/>
          </a:bodyPr>
          <a:lstStyle/>
          <a:p>
            <a:pPr algn="ctr" defTabSz="1242912" fontAlgn="base">
              <a:spcBef>
                <a:spcPct val="0"/>
              </a:spcBef>
              <a:spcAft>
                <a:spcPct val="0"/>
              </a:spcAft>
              <a:defRPr/>
            </a:pPr>
            <a:r>
              <a:rPr lang="en-US" sz="2448">
                <a:solidFill>
                  <a:srgbClr val="000000"/>
                </a:solidFill>
                <a:latin typeface="Segoe UI "/>
                <a:ea typeface="ＭＳ Ｐゴシック" pitchFamily="34" charset="-128"/>
                <a:cs typeface="Segoe UI Light" panose="020B0502040204020203" pitchFamily="34" charset="0"/>
              </a:rPr>
              <a:t>Windows Virtual Desktop</a:t>
            </a:r>
          </a:p>
        </p:txBody>
      </p:sp>
      <p:sp>
        <p:nvSpPr>
          <p:cNvPr id="50" name="TextBox 49">
            <a:extLst>
              <a:ext uri="{FF2B5EF4-FFF2-40B4-BE49-F238E27FC236}">
                <a16:creationId xmlns:a16="http://schemas.microsoft.com/office/drawing/2014/main" id="{2E790713-B4B7-49D2-ABC3-77159F514228}"/>
              </a:ext>
            </a:extLst>
          </p:cNvPr>
          <p:cNvSpPr txBox="1"/>
          <p:nvPr/>
        </p:nvSpPr>
        <p:spPr>
          <a:xfrm>
            <a:off x="3024622" y="4081769"/>
            <a:ext cx="2819123"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Global brokering with </a:t>
            </a:r>
            <a:br>
              <a:rPr lang="en-US" sz="1632">
                <a:solidFill>
                  <a:srgbClr val="000000"/>
                </a:solidFill>
                <a:latin typeface="Segoe UI "/>
                <a:ea typeface="ＭＳ Ｐゴシック" pitchFamily="34" charset="-128"/>
                <a:cs typeface="Segoe UI Light" panose="020B0502040204020203" pitchFamily="34" charset="0"/>
              </a:rPr>
            </a:br>
            <a:r>
              <a:rPr lang="en-US" sz="1632">
                <a:solidFill>
                  <a:srgbClr val="000000"/>
                </a:solidFill>
                <a:latin typeface="Segoe UI "/>
                <a:ea typeface="ＭＳ Ｐゴシック" pitchFamily="34" charset="-128"/>
                <a:cs typeface="Segoe UI Light" panose="020B0502040204020203" pitchFamily="34" charset="0"/>
              </a:rPr>
              <a:t>cloud-optimized architecture</a:t>
            </a:r>
          </a:p>
        </p:txBody>
      </p:sp>
      <p:sp>
        <p:nvSpPr>
          <p:cNvPr id="51" name="TextBox 50">
            <a:extLst>
              <a:ext uri="{FF2B5EF4-FFF2-40B4-BE49-F238E27FC236}">
                <a16:creationId xmlns:a16="http://schemas.microsoft.com/office/drawing/2014/main" id="{80366160-FFA8-40D7-B793-1E7B41EC8C79}"/>
              </a:ext>
            </a:extLst>
          </p:cNvPr>
          <p:cNvSpPr txBox="1"/>
          <p:nvPr/>
        </p:nvSpPr>
        <p:spPr>
          <a:xfrm>
            <a:off x="7846683" y="3083260"/>
            <a:ext cx="261647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Enhanced user environment management</a:t>
            </a:r>
          </a:p>
        </p:txBody>
      </p:sp>
      <p:sp>
        <p:nvSpPr>
          <p:cNvPr id="52" name="TextBox 51">
            <a:extLst>
              <a:ext uri="{FF2B5EF4-FFF2-40B4-BE49-F238E27FC236}">
                <a16:creationId xmlns:a16="http://schemas.microsoft.com/office/drawing/2014/main" id="{EF63E900-3C0F-4723-A36C-AFD003287CA7}"/>
              </a:ext>
            </a:extLst>
          </p:cNvPr>
          <p:cNvSpPr txBox="1"/>
          <p:nvPr/>
        </p:nvSpPr>
        <p:spPr>
          <a:xfrm>
            <a:off x="7846682" y="4081769"/>
            <a:ext cx="2547280"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Flexible desktop options and configurations</a:t>
            </a:r>
          </a:p>
        </p:txBody>
      </p:sp>
      <p:sp>
        <p:nvSpPr>
          <p:cNvPr id="53" name="TextBox 52">
            <a:extLst>
              <a:ext uri="{FF2B5EF4-FFF2-40B4-BE49-F238E27FC236}">
                <a16:creationId xmlns:a16="http://schemas.microsoft.com/office/drawing/2014/main" id="{86F7272D-9FAC-4B61-9E1E-EE2DD2842105}"/>
              </a:ext>
            </a:extLst>
          </p:cNvPr>
          <p:cNvSpPr txBox="1"/>
          <p:nvPr/>
        </p:nvSpPr>
        <p:spPr>
          <a:xfrm>
            <a:off x="3024622" y="3083260"/>
            <a:ext cx="3081937"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Broad endpoint support with enhanced remote experience</a:t>
            </a:r>
          </a:p>
        </p:txBody>
      </p:sp>
      <p:sp>
        <p:nvSpPr>
          <p:cNvPr id="54" name="Freeform 6">
            <a:extLst>
              <a:ext uri="{FF2B5EF4-FFF2-40B4-BE49-F238E27FC236}">
                <a16:creationId xmlns:a16="http://schemas.microsoft.com/office/drawing/2014/main" id="{726C278E-9B3B-43C0-84D7-86261E97510C}"/>
              </a:ext>
            </a:extLst>
          </p:cNvPr>
          <p:cNvSpPr>
            <a:spLocks noChangeAspect="1"/>
          </p:cNvSpPr>
          <p:nvPr/>
        </p:nvSpPr>
        <p:spPr bwMode="auto">
          <a:xfrm>
            <a:off x="5419174" y="1565495"/>
            <a:ext cx="1778923" cy="1153616"/>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solidFill>
            <a:srgbClr val="50E6FF"/>
          </a:solidFill>
          <a:ln w="28575">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8" name="Group 27">
            <a:extLst>
              <a:ext uri="{FF2B5EF4-FFF2-40B4-BE49-F238E27FC236}">
                <a16:creationId xmlns:a16="http://schemas.microsoft.com/office/drawing/2014/main" id="{3F09AFEE-B073-44B1-BD17-DFBF92336051}"/>
              </a:ext>
            </a:extLst>
          </p:cNvPr>
          <p:cNvGrpSpPr/>
          <p:nvPr/>
        </p:nvGrpSpPr>
        <p:grpSpPr>
          <a:xfrm>
            <a:off x="5820427" y="2011695"/>
            <a:ext cx="885969" cy="455283"/>
            <a:chOff x="5705955" y="1972430"/>
            <a:chExt cx="868676" cy="446396"/>
          </a:xfrm>
        </p:grpSpPr>
        <p:sp>
          <p:nvSpPr>
            <p:cNvPr id="65" name="Freeform 5">
              <a:extLst>
                <a:ext uri="{FF2B5EF4-FFF2-40B4-BE49-F238E27FC236}">
                  <a16:creationId xmlns:a16="http://schemas.microsoft.com/office/drawing/2014/main" id="{AB2CF5F2-897B-4797-B2EB-A2FDC6B09565}"/>
                </a:ext>
              </a:extLst>
            </p:cNvPr>
            <p:cNvSpPr>
              <a:spLocks/>
            </p:cNvSpPr>
            <p:nvPr/>
          </p:nvSpPr>
          <p:spPr bwMode="auto">
            <a:xfrm>
              <a:off x="6040866" y="1978317"/>
              <a:ext cx="183154" cy="136058"/>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6" name="Freeform 6">
              <a:extLst>
                <a:ext uri="{FF2B5EF4-FFF2-40B4-BE49-F238E27FC236}">
                  <a16:creationId xmlns:a16="http://schemas.microsoft.com/office/drawing/2014/main" id="{9EC7BA1C-6AD8-4BA8-B476-08468BF2415A}"/>
                </a:ext>
              </a:extLst>
            </p:cNvPr>
            <p:cNvSpPr>
              <a:spLocks/>
            </p:cNvSpPr>
            <p:nvPr/>
          </p:nvSpPr>
          <p:spPr bwMode="auto">
            <a:xfrm>
              <a:off x="6356808" y="1978317"/>
              <a:ext cx="70645" cy="136058"/>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7" name="Freeform 7">
              <a:extLst>
                <a:ext uri="{FF2B5EF4-FFF2-40B4-BE49-F238E27FC236}">
                  <a16:creationId xmlns:a16="http://schemas.microsoft.com/office/drawing/2014/main" id="{89E43A4B-A531-40B5-8D6C-DA635D144ABC}"/>
                </a:ext>
              </a:extLst>
            </p:cNvPr>
            <p:cNvSpPr>
              <a:spLocks noEditPoints="1"/>
            </p:cNvSpPr>
            <p:nvPr/>
          </p:nvSpPr>
          <p:spPr bwMode="auto">
            <a:xfrm>
              <a:off x="6426145" y="1978317"/>
              <a:ext cx="115780" cy="137366"/>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8" name="Freeform 8">
              <a:extLst>
                <a:ext uri="{FF2B5EF4-FFF2-40B4-BE49-F238E27FC236}">
                  <a16:creationId xmlns:a16="http://schemas.microsoft.com/office/drawing/2014/main" id="{AC3E9F96-0624-4379-B660-3F7C6BAD84E3}"/>
                </a:ext>
              </a:extLst>
            </p:cNvPr>
            <p:cNvSpPr>
              <a:spLocks noEditPoints="1"/>
            </p:cNvSpPr>
            <p:nvPr/>
          </p:nvSpPr>
          <p:spPr bwMode="auto">
            <a:xfrm>
              <a:off x="6224021" y="1978317"/>
              <a:ext cx="110547" cy="137366"/>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69" name="Freeform 9">
              <a:extLst>
                <a:ext uri="{FF2B5EF4-FFF2-40B4-BE49-F238E27FC236}">
                  <a16:creationId xmlns:a16="http://schemas.microsoft.com/office/drawing/2014/main" id="{D11D7011-F1CC-44B9-8953-0D83F9C8675B}"/>
                </a:ext>
              </a:extLst>
            </p:cNvPr>
            <p:cNvSpPr>
              <a:spLocks/>
            </p:cNvSpPr>
            <p:nvPr/>
          </p:nvSpPr>
          <p:spPr bwMode="auto">
            <a:xfrm>
              <a:off x="5705955" y="1972430"/>
              <a:ext cx="327716" cy="14325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0" name="Freeform 10">
              <a:extLst>
                <a:ext uri="{FF2B5EF4-FFF2-40B4-BE49-F238E27FC236}">
                  <a16:creationId xmlns:a16="http://schemas.microsoft.com/office/drawing/2014/main" id="{7477ED00-CA15-4C74-8E67-F9A480D31C94}"/>
                </a:ext>
              </a:extLst>
            </p:cNvPr>
            <p:cNvSpPr>
              <a:spLocks noEditPoints="1"/>
            </p:cNvSpPr>
            <p:nvPr/>
          </p:nvSpPr>
          <p:spPr bwMode="auto">
            <a:xfrm>
              <a:off x="6543887" y="1978317"/>
              <a:ext cx="30744" cy="32052"/>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1" name="Freeform 11">
              <a:extLst>
                <a:ext uri="{FF2B5EF4-FFF2-40B4-BE49-F238E27FC236}">
                  <a16:creationId xmlns:a16="http://schemas.microsoft.com/office/drawing/2014/main" id="{C0B62807-D525-42CD-8A0E-B47D669D9FB5}"/>
                </a:ext>
              </a:extLst>
            </p:cNvPr>
            <p:cNvSpPr>
              <a:spLocks noEditPoints="1"/>
            </p:cNvSpPr>
            <p:nvPr/>
          </p:nvSpPr>
          <p:spPr bwMode="auto">
            <a:xfrm>
              <a:off x="6553699" y="1985512"/>
              <a:ext cx="12429" cy="15699"/>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72" name="Freeform 12">
              <a:extLst>
                <a:ext uri="{FF2B5EF4-FFF2-40B4-BE49-F238E27FC236}">
                  <a16:creationId xmlns:a16="http://schemas.microsoft.com/office/drawing/2014/main" id="{A6CD8430-BC0D-46F1-A2E8-22C33EB2C133}"/>
                </a:ext>
              </a:extLst>
            </p:cNvPr>
            <p:cNvSpPr>
              <a:spLocks/>
            </p:cNvSpPr>
            <p:nvPr/>
          </p:nvSpPr>
          <p:spPr bwMode="auto">
            <a:xfrm>
              <a:off x="5707263" y="2206313"/>
              <a:ext cx="834661"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solidFill>
              <a:schemeClr val="tx1"/>
            </a:solidFill>
            <a:ln w="9525">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0" name="Line 13">
              <a:extLst>
                <a:ext uri="{FF2B5EF4-FFF2-40B4-BE49-F238E27FC236}">
                  <a16:creationId xmlns:a16="http://schemas.microsoft.com/office/drawing/2014/main" id="{05CD8CE6-3D71-4DD4-B36C-A8EBC7F82455}"/>
                </a:ext>
              </a:extLst>
            </p:cNvPr>
            <p:cNvSpPr>
              <a:spLocks noChangeShapeType="1"/>
            </p:cNvSpPr>
            <p:nvPr/>
          </p:nvSpPr>
          <p:spPr bwMode="auto">
            <a:xfrm flipH="1">
              <a:off x="5707263" y="2206313"/>
              <a:ext cx="834661" cy="0"/>
            </a:xfrm>
            <a:prstGeom prst="line">
              <a:avLst/>
            </a:prstGeom>
            <a:solidFill>
              <a:srgbClr val="000000"/>
            </a:solidFill>
            <a:ln w="20638"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E4EC5443-A847-4D77-959E-33D33E8B1A2B}"/>
                </a:ext>
              </a:extLst>
            </p:cNvPr>
            <p:cNvGrpSpPr/>
            <p:nvPr/>
          </p:nvGrpSpPr>
          <p:grpSpPr>
            <a:xfrm>
              <a:off x="5718384" y="2318091"/>
              <a:ext cx="813729" cy="100735"/>
              <a:chOff x="5718384" y="2392377"/>
              <a:chExt cx="813729" cy="100735"/>
            </a:xfrm>
          </p:grpSpPr>
          <p:sp>
            <p:nvSpPr>
              <p:cNvPr id="91" name="Freeform 14">
                <a:extLst>
                  <a:ext uri="{FF2B5EF4-FFF2-40B4-BE49-F238E27FC236}">
                    <a16:creationId xmlns:a16="http://schemas.microsoft.com/office/drawing/2014/main" id="{B0B34314-B3E4-4BEC-920E-E75B6859950D}"/>
                  </a:ext>
                </a:extLst>
              </p:cNvPr>
              <p:cNvSpPr>
                <a:spLocks/>
              </p:cNvSpPr>
              <p:nvPr/>
            </p:nvSpPr>
            <p:spPr bwMode="auto">
              <a:xfrm>
                <a:off x="5718384" y="2398264"/>
                <a:ext cx="64758" cy="93540"/>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7" name="Freeform 15">
                <a:extLst>
                  <a:ext uri="{FF2B5EF4-FFF2-40B4-BE49-F238E27FC236}">
                    <a16:creationId xmlns:a16="http://schemas.microsoft.com/office/drawing/2014/main" id="{2DB0D570-4622-4C36-9603-C8611A0CB421}"/>
                  </a:ext>
                </a:extLst>
              </p:cNvPr>
              <p:cNvSpPr>
                <a:spLocks noEditPoints="1"/>
              </p:cNvSpPr>
              <p:nvPr/>
            </p:nvSpPr>
            <p:spPr bwMode="auto">
              <a:xfrm>
                <a:off x="5798840"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8" name="Freeform 16">
                <a:extLst>
                  <a:ext uri="{FF2B5EF4-FFF2-40B4-BE49-F238E27FC236}">
                    <a16:creationId xmlns:a16="http://schemas.microsoft.com/office/drawing/2014/main" id="{78DB39EA-F4EB-4FAF-8DC5-A500C296AA8C}"/>
                  </a:ext>
                </a:extLst>
              </p:cNvPr>
              <p:cNvSpPr>
                <a:spLocks/>
              </p:cNvSpPr>
              <p:nvPr/>
            </p:nvSpPr>
            <p:spPr bwMode="auto">
              <a:xfrm>
                <a:off x="5875373" y="2418542"/>
                <a:ext cx="35323" cy="73262"/>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99" name="Freeform 17">
                <a:extLst>
                  <a:ext uri="{FF2B5EF4-FFF2-40B4-BE49-F238E27FC236}">
                    <a16:creationId xmlns:a16="http://schemas.microsoft.com/office/drawing/2014/main" id="{10B90636-A276-41F9-9358-C5CD66ECC2DF}"/>
                  </a:ext>
                </a:extLst>
              </p:cNvPr>
              <p:cNvSpPr>
                <a:spLocks noEditPoints="1"/>
              </p:cNvSpPr>
              <p:nvPr/>
            </p:nvSpPr>
            <p:spPr bwMode="auto">
              <a:xfrm>
                <a:off x="5921816" y="2394994"/>
                <a:ext cx="15699" cy="9681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0" name="Freeform 18">
                <a:extLst>
                  <a:ext uri="{FF2B5EF4-FFF2-40B4-BE49-F238E27FC236}">
                    <a16:creationId xmlns:a16="http://schemas.microsoft.com/office/drawing/2014/main" id="{C2C13932-68FE-456D-9C86-21D0FCF21E98}"/>
                  </a:ext>
                </a:extLst>
              </p:cNvPr>
              <p:cNvSpPr>
                <a:spLocks/>
              </p:cNvSpPr>
              <p:nvPr/>
            </p:nvSpPr>
            <p:spPr bwMode="auto">
              <a:xfrm>
                <a:off x="5951251" y="2421812"/>
                <a:ext cx="51022" cy="69991"/>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1" name="Freeform 19">
                <a:extLst>
                  <a:ext uri="{FF2B5EF4-FFF2-40B4-BE49-F238E27FC236}">
                    <a16:creationId xmlns:a16="http://schemas.microsoft.com/office/drawing/2014/main" id="{9E8AA13A-9EB6-477A-A60C-3297F5338C74}"/>
                  </a:ext>
                </a:extLst>
              </p:cNvPr>
              <p:cNvSpPr>
                <a:spLocks noEditPoints="1"/>
              </p:cNvSpPr>
              <p:nvPr/>
            </p:nvSpPr>
            <p:spPr bwMode="auto">
              <a:xfrm>
                <a:off x="6012085"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2" name="Freeform 20">
                <a:extLst>
                  <a:ext uri="{FF2B5EF4-FFF2-40B4-BE49-F238E27FC236}">
                    <a16:creationId xmlns:a16="http://schemas.microsoft.com/office/drawing/2014/main" id="{71C1487D-9C73-4CD8-BB40-C83D94634375}"/>
                  </a:ext>
                </a:extLst>
              </p:cNvPr>
              <p:cNvSpPr>
                <a:spLocks/>
              </p:cNvSpPr>
              <p:nvPr/>
            </p:nvSpPr>
            <p:spPr bwMode="auto">
              <a:xfrm>
                <a:off x="6088617" y="2419850"/>
                <a:ext cx="53638" cy="71954"/>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3" name="Freeform 21">
                <a:extLst>
                  <a:ext uri="{FF2B5EF4-FFF2-40B4-BE49-F238E27FC236}">
                    <a16:creationId xmlns:a16="http://schemas.microsoft.com/office/drawing/2014/main" id="{2D206B47-7F1C-4229-A16B-1A5DCFE2C2CC}"/>
                  </a:ext>
                </a:extLst>
              </p:cNvPr>
              <p:cNvSpPr>
                <a:spLocks noEditPoints="1"/>
              </p:cNvSpPr>
              <p:nvPr/>
            </p:nvSpPr>
            <p:spPr bwMode="auto">
              <a:xfrm>
                <a:off x="6152067" y="2392377"/>
                <a:ext cx="24203" cy="26165"/>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4" name="Freeform 22">
                <a:extLst>
                  <a:ext uri="{FF2B5EF4-FFF2-40B4-BE49-F238E27FC236}">
                    <a16:creationId xmlns:a16="http://schemas.microsoft.com/office/drawing/2014/main" id="{7365D945-141A-42AD-AD13-A49E77AD5FD7}"/>
                  </a:ext>
                </a:extLst>
              </p:cNvPr>
              <p:cNvSpPr>
                <a:spLocks/>
              </p:cNvSpPr>
              <p:nvPr/>
            </p:nvSpPr>
            <p:spPr bwMode="auto">
              <a:xfrm>
                <a:off x="6217479" y="2396956"/>
                <a:ext cx="68683" cy="96156"/>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5" name="Rectangle 23">
                <a:extLst>
                  <a:ext uri="{FF2B5EF4-FFF2-40B4-BE49-F238E27FC236}">
                    <a16:creationId xmlns:a16="http://schemas.microsoft.com/office/drawing/2014/main" id="{C72B8AB4-DE7A-4E06-BC88-691C0A2FA8B4}"/>
                  </a:ext>
                </a:extLst>
              </p:cNvPr>
              <p:cNvSpPr>
                <a:spLocks noChangeArrowheads="1"/>
              </p:cNvSpPr>
              <p:nvPr/>
            </p:nvSpPr>
            <p:spPr bwMode="auto">
              <a:xfrm>
                <a:off x="6299245" y="2394994"/>
                <a:ext cx="13737" cy="96810"/>
              </a:xfrm>
              <a:prstGeom prst="rect">
                <a:avLst/>
              </a:prstGeom>
              <a:solidFill>
                <a:srgbClr val="000000"/>
              </a:solidFill>
              <a:ln w="9525">
                <a:noFill/>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6" name="Freeform 24">
                <a:extLst>
                  <a:ext uri="{FF2B5EF4-FFF2-40B4-BE49-F238E27FC236}">
                    <a16:creationId xmlns:a16="http://schemas.microsoft.com/office/drawing/2014/main" id="{215319E0-AD2D-44DD-B8D3-BA1A600DD655}"/>
                  </a:ext>
                </a:extLst>
              </p:cNvPr>
              <p:cNvSpPr>
                <a:spLocks noEditPoints="1"/>
              </p:cNvSpPr>
              <p:nvPr/>
            </p:nvSpPr>
            <p:spPr bwMode="auto">
              <a:xfrm>
                <a:off x="6327372" y="2419850"/>
                <a:ext cx="63450" cy="73262"/>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7" name="Freeform 25">
                <a:extLst>
                  <a:ext uri="{FF2B5EF4-FFF2-40B4-BE49-F238E27FC236}">
                    <a16:creationId xmlns:a16="http://schemas.microsoft.com/office/drawing/2014/main" id="{F48C8CE5-AE63-4EDA-B2E0-3844B5E9D36D}"/>
                  </a:ext>
                </a:extLst>
              </p:cNvPr>
              <p:cNvSpPr>
                <a:spLocks/>
              </p:cNvSpPr>
              <p:nvPr/>
            </p:nvSpPr>
            <p:spPr bwMode="auto">
              <a:xfrm>
                <a:off x="6403905" y="2421812"/>
                <a:ext cx="53638" cy="71300"/>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08" name="Freeform 26">
                <a:extLst>
                  <a:ext uri="{FF2B5EF4-FFF2-40B4-BE49-F238E27FC236}">
                    <a16:creationId xmlns:a16="http://schemas.microsoft.com/office/drawing/2014/main" id="{AF9809FF-91DB-4D2F-925D-2137E26B465A}"/>
                  </a:ext>
                </a:extLst>
              </p:cNvPr>
              <p:cNvSpPr>
                <a:spLocks noEditPoints="1"/>
              </p:cNvSpPr>
              <p:nvPr/>
            </p:nvSpPr>
            <p:spPr bwMode="auto">
              <a:xfrm>
                <a:off x="6471279" y="2394994"/>
                <a:ext cx="60834" cy="98118"/>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solidFill>
                <a:srgbClr val="000000"/>
              </a:solidFill>
              <a:ln w="9525">
                <a:noFill/>
                <a:round/>
                <a:headEnd/>
                <a:tailEnd/>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grpSp>
      <p:sp>
        <p:nvSpPr>
          <p:cNvPr id="109" name="TextBox 108">
            <a:extLst>
              <a:ext uri="{FF2B5EF4-FFF2-40B4-BE49-F238E27FC236}">
                <a16:creationId xmlns:a16="http://schemas.microsoft.com/office/drawing/2014/main" id="{3B9254AE-A08B-4874-A451-2CC1FE330521}"/>
              </a:ext>
            </a:extLst>
          </p:cNvPr>
          <p:cNvSpPr txBox="1"/>
          <p:nvPr/>
        </p:nvSpPr>
        <p:spPr>
          <a:xfrm>
            <a:off x="302462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Real-time audio video and peripheral support</a:t>
            </a:r>
          </a:p>
        </p:txBody>
      </p:sp>
      <p:cxnSp>
        <p:nvCxnSpPr>
          <p:cNvPr id="110" name="Straight Connector 109">
            <a:extLst>
              <a:ext uri="{FF2B5EF4-FFF2-40B4-BE49-F238E27FC236}">
                <a16:creationId xmlns:a16="http://schemas.microsoft.com/office/drawing/2014/main" id="{F2AE404A-5A5A-4281-879B-F7C00008ECD4}"/>
              </a:ext>
            </a:extLst>
          </p:cNvPr>
          <p:cNvCxnSpPr>
            <a:cxnSpLocks/>
          </p:cNvCxnSpPr>
          <p:nvPr/>
        </p:nvCxnSpPr>
        <p:spPr bwMode="gray">
          <a:xfrm>
            <a:off x="1846127" y="5926405"/>
            <a:ext cx="8640096"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AE8551F-702E-41CE-A7C1-991021184805}"/>
              </a:ext>
            </a:extLst>
          </p:cNvPr>
          <p:cNvSpPr txBox="1"/>
          <p:nvPr/>
        </p:nvSpPr>
        <p:spPr>
          <a:xfrm>
            <a:off x="7846682" y="5098486"/>
            <a:ext cx="2393188" cy="512317"/>
          </a:xfrm>
          <a:prstGeom prst="rect">
            <a:avLst/>
          </a:prstGeom>
          <a:noFill/>
        </p:spPr>
        <p:txBody>
          <a:bodyPr wrap="square" lIns="0" tIns="0" rIns="0" bIns="0" rtlCol="0">
            <a:spAutoFit/>
          </a:bodyPr>
          <a:lstStyle/>
          <a:p>
            <a:pPr defTabSz="1242912" fontAlgn="base">
              <a:spcBef>
                <a:spcPct val="0"/>
              </a:spcBef>
              <a:spcAft>
                <a:spcPct val="0"/>
              </a:spcAft>
              <a:defRPr/>
            </a:pPr>
            <a:r>
              <a:rPr lang="en-US" sz="1632">
                <a:solidFill>
                  <a:srgbClr val="000000"/>
                </a:solidFill>
                <a:latin typeface="Segoe UI "/>
                <a:ea typeface="ＭＳ Ｐゴシック" pitchFamily="34" charset="-128"/>
                <a:cs typeface="Segoe UI Light" panose="020B0502040204020203" pitchFamily="34" charset="0"/>
              </a:rPr>
              <a:t>Hybrid environment support</a:t>
            </a:r>
          </a:p>
        </p:txBody>
      </p:sp>
      <p:cxnSp>
        <p:nvCxnSpPr>
          <p:cNvPr id="112" name="Straight Connector 111">
            <a:extLst>
              <a:ext uri="{FF2B5EF4-FFF2-40B4-BE49-F238E27FC236}">
                <a16:creationId xmlns:a16="http://schemas.microsoft.com/office/drawing/2014/main" id="{AF1F250C-6A55-439C-8CD2-805CBAFC6F05}"/>
              </a:ext>
            </a:extLst>
          </p:cNvPr>
          <p:cNvCxnSpPr>
            <a:cxnSpLocks/>
          </p:cNvCxnSpPr>
          <p:nvPr/>
        </p:nvCxnSpPr>
        <p:spPr bwMode="gray">
          <a:xfrm>
            <a:off x="1880093" y="2860901"/>
            <a:ext cx="8572164" cy="0"/>
          </a:xfrm>
          <a:prstGeom prst="line">
            <a:avLst/>
          </a:prstGeom>
          <a:ln w="6350">
            <a:solidFill>
              <a:schemeClr val="bg2">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0CC27953-AE81-4F61-85FB-F5AE38D78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274" y="5124030"/>
            <a:ext cx="733292" cy="419869"/>
          </a:xfrm>
          <a:prstGeom prst="rect">
            <a:avLst/>
          </a:prstGeom>
        </p:spPr>
      </p:pic>
      <p:sp>
        <p:nvSpPr>
          <p:cNvPr id="119" name="Rectangle 118">
            <a:extLst>
              <a:ext uri="{FF2B5EF4-FFF2-40B4-BE49-F238E27FC236}">
                <a16:creationId xmlns:a16="http://schemas.microsoft.com/office/drawing/2014/main" id="{C7FDE15D-CCB0-40BC-9CC1-478AC18CEC3E}"/>
              </a:ext>
            </a:extLst>
          </p:cNvPr>
          <p:cNvSpPr/>
          <p:nvPr/>
        </p:nvSpPr>
        <p:spPr>
          <a:xfrm>
            <a:off x="10239871" y="483672"/>
            <a:ext cx="2195722" cy="47929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r>
              <a:rPr lang="en-US">
                <a:solidFill>
                  <a:srgbClr val="FFFFFF"/>
                </a:solidFill>
                <a:latin typeface="Segoe UI "/>
              </a:rPr>
              <a:t>Available H1 2020</a:t>
            </a:r>
          </a:p>
        </p:txBody>
      </p:sp>
      <p:sp>
        <p:nvSpPr>
          <p:cNvPr id="2" name="Title 1">
            <a:extLst>
              <a:ext uri="{FF2B5EF4-FFF2-40B4-BE49-F238E27FC236}">
                <a16:creationId xmlns:a16="http://schemas.microsoft.com/office/drawing/2014/main" id="{E36B7666-C024-425A-8939-08506C024FDE}"/>
              </a:ext>
            </a:extLst>
          </p:cNvPr>
          <p:cNvSpPr>
            <a:spLocks noGrp="1"/>
          </p:cNvSpPr>
          <p:nvPr>
            <p:ph type="title"/>
          </p:nvPr>
        </p:nvSpPr>
        <p:spPr/>
        <p:txBody>
          <a:bodyPr/>
          <a:lstStyle/>
          <a:p>
            <a:r>
              <a:rPr lang="en-US" spc="-150"/>
              <a:t>VMware Horizon Cloud on Microsoft Azure</a:t>
            </a:r>
            <a:endParaRPr lang="en-US"/>
          </a:p>
        </p:txBody>
      </p:sp>
      <p:grpSp>
        <p:nvGrpSpPr>
          <p:cNvPr id="3" name="Group 2">
            <a:extLst>
              <a:ext uri="{FF2B5EF4-FFF2-40B4-BE49-F238E27FC236}">
                <a16:creationId xmlns:a16="http://schemas.microsoft.com/office/drawing/2014/main" id="{A3928A5B-427C-4DE4-9F0D-FFEDA4502EE3}"/>
              </a:ext>
            </a:extLst>
          </p:cNvPr>
          <p:cNvGrpSpPr/>
          <p:nvPr/>
        </p:nvGrpSpPr>
        <p:grpSpPr>
          <a:xfrm>
            <a:off x="2108953" y="4026764"/>
            <a:ext cx="709168" cy="628920"/>
            <a:chOff x="1967452" y="4018757"/>
            <a:chExt cx="778139" cy="690088"/>
          </a:xfrm>
        </p:grpSpPr>
        <p:sp>
          <p:nvSpPr>
            <p:cNvPr id="62" name="Freeform 5">
              <a:extLst>
                <a:ext uri="{FF2B5EF4-FFF2-40B4-BE49-F238E27FC236}">
                  <a16:creationId xmlns:a16="http://schemas.microsoft.com/office/drawing/2014/main" id="{22C890F2-2F34-44F2-AC51-298D7CB2333C}"/>
                </a:ext>
              </a:extLst>
            </p:cNvPr>
            <p:cNvSpPr>
              <a:spLocks/>
            </p:cNvSpPr>
            <p:nvPr/>
          </p:nvSpPr>
          <p:spPr bwMode="auto">
            <a:xfrm>
              <a:off x="1967452" y="4018757"/>
              <a:ext cx="778139" cy="543589"/>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solidFill>
              <a:schemeClr val="accent1"/>
            </a:solidFill>
            <a:ln w="6350">
              <a:solidFill>
                <a:schemeClr val="accent1"/>
              </a:solidFill>
            </a:ln>
          </p:spPr>
          <p:txBody>
            <a:bodyPr vert="horz" wrap="square" lIns="93247" tIns="46623" rIns="93247" bIns="46623" numCol="1" anchor="t" anchorCtr="0" compatLnSpc="1">
              <a:prstTxWarp prst="textNoShape">
                <a:avLst/>
              </a:prstTxWarp>
            </a:bodyPr>
            <a:lstStyle/>
            <a:p>
              <a:pPr defTabSz="932418">
                <a:defRPr/>
              </a:pPr>
              <a:endParaRPr lang="en-US">
                <a:solidFill>
                  <a:srgbClr val="000000"/>
                </a:solidFill>
                <a:latin typeface="Segoe UI Light" panose="020B0502040204020203" pitchFamily="34" charset="0"/>
                <a:cs typeface="Segoe UI Light" panose="020B0502040204020203" pitchFamily="34" charset="0"/>
              </a:endParaRPr>
            </a:p>
          </p:txBody>
        </p:sp>
        <p:grpSp>
          <p:nvGrpSpPr>
            <p:cNvPr id="56" name="Group 55">
              <a:extLst>
                <a:ext uri="{FF2B5EF4-FFF2-40B4-BE49-F238E27FC236}">
                  <a16:creationId xmlns:a16="http://schemas.microsoft.com/office/drawing/2014/main" id="{FA49362B-D93C-445A-B7D1-BDBC0A074666}"/>
                </a:ext>
              </a:extLst>
            </p:cNvPr>
            <p:cNvGrpSpPr/>
            <p:nvPr/>
          </p:nvGrpSpPr>
          <p:grpSpPr>
            <a:xfrm>
              <a:off x="2133019" y="4277044"/>
              <a:ext cx="465137" cy="431801"/>
              <a:chOff x="8184358" y="5707855"/>
              <a:chExt cx="465137" cy="431801"/>
            </a:xfrm>
          </p:grpSpPr>
          <p:grpSp>
            <p:nvGrpSpPr>
              <p:cNvPr id="57" name="Group 56">
                <a:extLst>
                  <a:ext uri="{FF2B5EF4-FFF2-40B4-BE49-F238E27FC236}">
                    <a16:creationId xmlns:a16="http://schemas.microsoft.com/office/drawing/2014/main" id="{B07D6DD3-0DDC-492E-BF49-763D02A4CA51}"/>
                  </a:ext>
                </a:extLst>
              </p:cNvPr>
              <p:cNvGrpSpPr/>
              <p:nvPr/>
            </p:nvGrpSpPr>
            <p:grpSpPr>
              <a:xfrm>
                <a:off x="8184358" y="5707855"/>
                <a:ext cx="465137" cy="431801"/>
                <a:chOff x="9139238" y="4076700"/>
                <a:chExt cx="465137" cy="431801"/>
              </a:xfrm>
            </p:grpSpPr>
            <p:sp>
              <p:nvSpPr>
                <p:cNvPr id="77" name="Rectangle 39">
                  <a:extLst>
                    <a:ext uri="{FF2B5EF4-FFF2-40B4-BE49-F238E27FC236}">
                      <a16:creationId xmlns:a16="http://schemas.microsoft.com/office/drawing/2014/main" id="{DAD772C7-FB99-42C2-A8D7-2D1CEE6C7614}"/>
                    </a:ext>
                  </a:extLst>
                </p:cNvPr>
                <p:cNvSpPr>
                  <a:spLocks noChangeArrowheads="1"/>
                </p:cNvSpPr>
                <p:nvPr/>
              </p:nvSpPr>
              <p:spPr bwMode="auto">
                <a:xfrm>
                  <a:off x="9170988" y="4095750"/>
                  <a:ext cx="419100"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8" name="Freeform 40">
                  <a:extLst>
                    <a:ext uri="{FF2B5EF4-FFF2-40B4-BE49-F238E27FC236}">
                      <a16:creationId xmlns:a16="http://schemas.microsoft.com/office/drawing/2014/main" id="{A9C75167-56A1-4F85-AFB6-DD3471D8F769}"/>
                    </a:ext>
                  </a:extLst>
                </p:cNvPr>
                <p:cNvSpPr>
                  <a:spLocks/>
                </p:cNvSpPr>
                <p:nvPr/>
              </p:nvSpPr>
              <p:spPr bwMode="auto">
                <a:xfrm>
                  <a:off x="9218613" y="4418013"/>
                  <a:ext cx="306387" cy="90488"/>
                </a:xfrm>
                <a:custGeom>
                  <a:avLst/>
                  <a:gdLst>
                    <a:gd name="T0" fmla="*/ 92 w 126"/>
                    <a:gd name="T1" fmla="*/ 0 h 37"/>
                    <a:gd name="T2" fmla="*/ 87 w 126"/>
                    <a:gd name="T3" fmla="*/ 0 h 37"/>
                    <a:gd name="T4" fmla="*/ 42 w 126"/>
                    <a:gd name="T5" fmla="*/ 0 h 37"/>
                    <a:gd name="T6" fmla="*/ 39 w 126"/>
                    <a:gd name="T7" fmla="*/ 0 h 37"/>
                    <a:gd name="T8" fmla="*/ 0 w 126"/>
                    <a:gd name="T9" fmla="*/ 26 h 37"/>
                    <a:gd name="T10" fmla="*/ 0 w 126"/>
                    <a:gd name="T11" fmla="*/ 37 h 37"/>
                    <a:gd name="T12" fmla="*/ 47 w 126"/>
                    <a:gd name="T13" fmla="*/ 37 h 37"/>
                    <a:gd name="T14" fmla="*/ 82 w 126"/>
                    <a:gd name="T15" fmla="*/ 37 h 37"/>
                    <a:gd name="T16" fmla="*/ 126 w 126"/>
                    <a:gd name="T17" fmla="*/ 37 h 37"/>
                    <a:gd name="T18" fmla="*/ 126 w 126"/>
                    <a:gd name="T19" fmla="*/ 26 h 37"/>
                    <a:gd name="T20" fmla="*/ 92 w 12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7">
                      <a:moveTo>
                        <a:pt x="92" y="0"/>
                      </a:moveTo>
                      <a:cubicBezTo>
                        <a:pt x="87" y="0"/>
                        <a:pt x="87" y="0"/>
                        <a:pt x="87" y="0"/>
                      </a:cubicBezTo>
                      <a:cubicBezTo>
                        <a:pt x="42" y="0"/>
                        <a:pt x="42" y="0"/>
                        <a:pt x="42" y="0"/>
                      </a:cubicBezTo>
                      <a:cubicBezTo>
                        <a:pt x="39" y="0"/>
                        <a:pt x="39" y="0"/>
                        <a:pt x="39" y="0"/>
                      </a:cubicBezTo>
                      <a:cubicBezTo>
                        <a:pt x="46" y="23"/>
                        <a:pt x="37" y="26"/>
                        <a:pt x="0" y="26"/>
                      </a:cubicBezTo>
                      <a:cubicBezTo>
                        <a:pt x="0" y="37"/>
                        <a:pt x="0" y="37"/>
                        <a:pt x="0" y="37"/>
                      </a:cubicBezTo>
                      <a:cubicBezTo>
                        <a:pt x="47" y="37"/>
                        <a:pt x="47" y="37"/>
                        <a:pt x="47" y="37"/>
                      </a:cubicBezTo>
                      <a:cubicBezTo>
                        <a:pt x="82" y="37"/>
                        <a:pt x="82" y="37"/>
                        <a:pt x="82" y="37"/>
                      </a:cubicBezTo>
                      <a:cubicBezTo>
                        <a:pt x="126" y="37"/>
                        <a:pt x="126" y="37"/>
                        <a:pt x="126" y="37"/>
                      </a:cubicBezTo>
                      <a:cubicBezTo>
                        <a:pt x="126" y="26"/>
                        <a:pt x="126" y="26"/>
                        <a:pt x="126" y="26"/>
                      </a:cubicBezTo>
                      <a:cubicBezTo>
                        <a:pt x="89" y="26"/>
                        <a:pt x="85" y="23"/>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9" name="Freeform 41">
                  <a:extLst>
                    <a:ext uri="{FF2B5EF4-FFF2-40B4-BE49-F238E27FC236}">
                      <a16:creationId xmlns:a16="http://schemas.microsoft.com/office/drawing/2014/main" id="{47E89AF4-F1FC-4A8F-8211-2D3DAF89D8D0}"/>
                    </a:ext>
                  </a:extLst>
                </p:cNvPr>
                <p:cNvSpPr>
                  <a:spLocks/>
                </p:cNvSpPr>
                <p:nvPr/>
              </p:nvSpPr>
              <p:spPr bwMode="auto">
                <a:xfrm>
                  <a:off x="9148763" y="4076700"/>
                  <a:ext cx="428625" cy="4763"/>
                </a:xfrm>
                <a:custGeom>
                  <a:avLst/>
                  <a:gdLst>
                    <a:gd name="T0" fmla="*/ 177 w 177"/>
                    <a:gd name="T1" fmla="*/ 0 h 2"/>
                    <a:gd name="T2" fmla="*/ 177 w 177"/>
                    <a:gd name="T3" fmla="*/ 0 h 2"/>
                    <a:gd name="T4" fmla="*/ 177 w 177"/>
                    <a:gd name="T5" fmla="*/ 0 h 2"/>
                    <a:gd name="T6" fmla="*/ 7 w 177"/>
                    <a:gd name="T7" fmla="*/ 0 h 2"/>
                    <a:gd name="T8" fmla="*/ 0 w 177"/>
                    <a:gd name="T9" fmla="*/ 2 h 2"/>
                    <a:gd name="T10" fmla="*/ 7 w 177"/>
                    <a:gd name="T11" fmla="*/ 0 h 2"/>
                    <a:gd name="T12" fmla="*/ 177 w 17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77" h="2">
                      <a:moveTo>
                        <a:pt x="177" y="0"/>
                      </a:moveTo>
                      <a:cubicBezTo>
                        <a:pt x="177" y="0"/>
                        <a:pt x="177" y="0"/>
                        <a:pt x="177" y="0"/>
                      </a:cubicBezTo>
                      <a:cubicBezTo>
                        <a:pt x="177" y="0"/>
                        <a:pt x="177" y="0"/>
                        <a:pt x="177" y="0"/>
                      </a:cubicBezTo>
                      <a:cubicBezTo>
                        <a:pt x="7" y="0"/>
                        <a:pt x="7" y="0"/>
                        <a:pt x="7" y="0"/>
                      </a:cubicBezTo>
                      <a:cubicBezTo>
                        <a:pt x="4" y="0"/>
                        <a:pt x="2" y="1"/>
                        <a:pt x="0" y="2"/>
                      </a:cubicBezTo>
                      <a:cubicBezTo>
                        <a:pt x="2" y="1"/>
                        <a:pt x="4" y="0"/>
                        <a:pt x="7" y="0"/>
                      </a:cubicBezTo>
                      <a:lnTo>
                        <a:pt x="177"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0" name="Freeform 42">
                  <a:extLst>
                    <a:ext uri="{FF2B5EF4-FFF2-40B4-BE49-F238E27FC236}">
                      <a16:creationId xmlns:a16="http://schemas.microsoft.com/office/drawing/2014/main" id="{04E56BFE-B8F1-4ADF-B936-7F288E57AF04}"/>
                    </a:ext>
                  </a:extLst>
                </p:cNvPr>
                <p:cNvSpPr>
                  <a:spLocks/>
                </p:cNvSpPr>
                <p:nvPr/>
              </p:nvSpPr>
              <p:spPr bwMode="auto">
                <a:xfrm>
                  <a:off x="9175750" y="4076700"/>
                  <a:ext cx="428625" cy="341313"/>
                </a:xfrm>
                <a:custGeom>
                  <a:avLst/>
                  <a:gdLst>
                    <a:gd name="T0" fmla="*/ 166 w 177"/>
                    <a:gd name="T1" fmla="*/ 0 h 141"/>
                    <a:gd name="T2" fmla="*/ 148 w 177"/>
                    <a:gd name="T3" fmla="*/ 14 h 141"/>
                    <a:gd name="T4" fmla="*/ 162 w 177"/>
                    <a:gd name="T5" fmla="*/ 14 h 141"/>
                    <a:gd name="T6" fmla="*/ 162 w 177"/>
                    <a:gd name="T7" fmla="*/ 126 h 141"/>
                    <a:gd name="T8" fmla="*/ 17 w 177"/>
                    <a:gd name="T9" fmla="*/ 126 h 141"/>
                    <a:gd name="T10" fmla="*/ 0 w 177"/>
                    <a:gd name="T11" fmla="*/ 141 h 141"/>
                    <a:gd name="T12" fmla="*/ 166 w 177"/>
                    <a:gd name="T13" fmla="*/ 141 h 141"/>
                    <a:gd name="T14" fmla="*/ 177 w 177"/>
                    <a:gd name="T15" fmla="*/ 130 h 141"/>
                    <a:gd name="T16" fmla="*/ 177 w 177"/>
                    <a:gd name="T17" fmla="*/ 11 h 141"/>
                    <a:gd name="T18" fmla="*/ 166 w 177"/>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1">
                      <a:moveTo>
                        <a:pt x="166" y="0"/>
                      </a:moveTo>
                      <a:cubicBezTo>
                        <a:pt x="148" y="14"/>
                        <a:pt x="148" y="14"/>
                        <a:pt x="148" y="14"/>
                      </a:cubicBezTo>
                      <a:cubicBezTo>
                        <a:pt x="162" y="14"/>
                        <a:pt x="162" y="14"/>
                        <a:pt x="162" y="14"/>
                      </a:cubicBezTo>
                      <a:cubicBezTo>
                        <a:pt x="162" y="126"/>
                        <a:pt x="162" y="126"/>
                        <a:pt x="162" y="126"/>
                      </a:cubicBezTo>
                      <a:cubicBezTo>
                        <a:pt x="17" y="126"/>
                        <a:pt x="17" y="126"/>
                        <a:pt x="17" y="126"/>
                      </a:cubicBezTo>
                      <a:cubicBezTo>
                        <a:pt x="0" y="141"/>
                        <a:pt x="0" y="141"/>
                        <a:pt x="0" y="141"/>
                      </a:cubicBezTo>
                      <a:cubicBezTo>
                        <a:pt x="166" y="141"/>
                        <a:pt x="166" y="141"/>
                        <a:pt x="166" y="141"/>
                      </a:cubicBezTo>
                      <a:cubicBezTo>
                        <a:pt x="171" y="141"/>
                        <a:pt x="177" y="136"/>
                        <a:pt x="177" y="130"/>
                      </a:cubicBezTo>
                      <a:cubicBezTo>
                        <a:pt x="177" y="11"/>
                        <a:pt x="177" y="11"/>
                        <a:pt x="177" y="11"/>
                      </a:cubicBezTo>
                      <a:cubicBezTo>
                        <a:pt x="177" y="5"/>
                        <a:pt x="171" y="0"/>
                        <a:pt x="16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1" name="Freeform 43">
                  <a:extLst>
                    <a:ext uri="{FF2B5EF4-FFF2-40B4-BE49-F238E27FC236}">
                      <a16:creationId xmlns:a16="http://schemas.microsoft.com/office/drawing/2014/main" id="{C25BAC38-4DA2-4B82-9AB7-00AAF649F734}"/>
                    </a:ext>
                  </a:extLst>
                </p:cNvPr>
                <p:cNvSpPr>
                  <a:spLocks/>
                </p:cNvSpPr>
                <p:nvPr/>
              </p:nvSpPr>
              <p:spPr bwMode="auto">
                <a:xfrm>
                  <a:off x="9139238" y="4081463"/>
                  <a:ext cx="36512" cy="336550"/>
                </a:xfrm>
                <a:custGeom>
                  <a:avLst/>
                  <a:gdLst>
                    <a:gd name="T0" fmla="*/ 0 w 15"/>
                    <a:gd name="T1" fmla="*/ 128 h 139"/>
                    <a:gd name="T2" fmla="*/ 0 w 15"/>
                    <a:gd name="T3" fmla="*/ 9 h 139"/>
                    <a:gd name="T4" fmla="*/ 4 w 15"/>
                    <a:gd name="T5" fmla="*/ 0 h 139"/>
                    <a:gd name="T6" fmla="*/ 0 w 15"/>
                    <a:gd name="T7" fmla="*/ 9 h 139"/>
                    <a:gd name="T8" fmla="*/ 0 w 15"/>
                    <a:gd name="T9" fmla="*/ 128 h 139"/>
                    <a:gd name="T10" fmla="*/ 11 w 15"/>
                    <a:gd name="T11" fmla="*/ 139 h 139"/>
                    <a:gd name="T12" fmla="*/ 15 w 15"/>
                    <a:gd name="T13" fmla="*/ 139 h 139"/>
                    <a:gd name="T14" fmla="*/ 15 w 15"/>
                    <a:gd name="T15" fmla="*/ 139 h 139"/>
                    <a:gd name="T16" fmla="*/ 11 w 15"/>
                    <a:gd name="T17" fmla="*/ 139 h 139"/>
                    <a:gd name="T18" fmla="*/ 0 w 15"/>
                    <a:gd name="T19"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9">
                      <a:moveTo>
                        <a:pt x="0" y="128"/>
                      </a:moveTo>
                      <a:cubicBezTo>
                        <a:pt x="0" y="9"/>
                        <a:pt x="0" y="9"/>
                        <a:pt x="0" y="9"/>
                      </a:cubicBezTo>
                      <a:cubicBezTo>
                        <a:pt x="0" y="5"/>
                        <a:pt x="2" y="2"/>
                        <a:pt x="4" y="0"/>
                      </a:cubicBezTo>
                      <a:cubicBezTo>
                        <a:pt x="2" y="2"/>
                        <a:pt x="0" y="5"/>
                        <a:pt x="0" y="9"/>
                      </a:cubicBezTo>
                      <a:cubicBezTo>
                        <a:pt x="0" y="128"/>
                        <a:pt x="0" y="128"/>
                        <a:pt x="0" y="128"/>
                      </a:cubicBezTo>
                      <a:cubicBezTo>
                        <a:pt x="0" y="134"/>
                        <a:pt x="5" y="139"/>
                        <a:pt x="11" y="139"/>
                      </a:cubicBezTo>
                      <a:cubicBezTo>
                        <a:pt x="15" y="139"/>
                        <a:pt x="15" y="139"/>
                        <a:pt x="15" y="139"/>
                      </a:cubicBezTo>
                      <a:cubicBezTo>
                        <a:pt x="15" y="139"/>
                        <a:pt x="15" y="139"/>
                        <a:pt x="15" y="139"/>
                      </a:cubicBezTo>
                      <a:cubicBezTo>
                        <a:pt x="11" y="139"/>
                        <a:pt x="11" y="139"/>
                        <a:pt x="11" y="139"/>
                      </a:cubicBezTo>
                      <a:cubicBezTo>
                        <a:pt x="5" y="139"/>
                        <a:pt x="0" y="134"/>
                        <a:pt x="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2" name="Freeform 44">
                  <a:extLst>
                    <a:ext uri="{FF2B5EF4-FFF2-40B4-BE49-F238E27FC236}">
                      <a16:creationId xmlns:a16="http://schemas.microsoft.com/office/drawing/2014/main" id="{8C0EA71C-6BBA-4C93-9FF1-99A41D88DF32}"/>
                    </a:ext>
                  </a:extLst>
                </p:cNvPr>
                <p:cNvSpPr>
                  <a:spLocks/>
                </p:cNvSpPr>
                <p:nvPr/>
              </p:nvSpPr>
              <p:spPr bwMode="auto">
                <a:xfrm>
                  <a:off x="9139238" y="4076700"/>
                  <a:ext cx="438150" cy="341313"/>
                </a:xfrm>
                <a:custGeom>
                  <a:avLst/>
                  <a:gdLst>
                    <a:gd name="T0" fmla="*/ 15 w 181"/>
                    <a:gd name="T1" fmla="*/ 126 h 141"/>
                    <a:gd name="T2" fmla="*/ 15 w 181"/>
                    <a:gd name="T3" fmla="*/ 14 h 141"/>
                    <a:gd name="T4" fmla="*/ 163 w 181"/>
                    <a:gd name="T5" fmla="*/ 14 h 141"/>
                    <a:gd name="T6" fmla="*/ 181 w 181"/>
                    <a:gd name="T7" fmla="*/ 0 h 141"/>
                    <a:gd name="T8" fmla="*/ 181 w 181"/>
                    <a:gd name="T9" fmla="*/ 0 h 141"/>
                    <a:gd name="T10" fmla="*/ 181 w 181"/>
                    <a:gd name="T11" fmla="*/ 0 h 141"/>
                    <a:gd name="T12" fmla="*/ 11 w 181"/>
                    <a:gd name="T13" fmla="*/ 0 h 141"/>
                    <a:gd name="T14" fmla="*/ 4 w 181"/>
                    <a:gd name="T15" fmla="*/ 2 h 141"/>
                    <a:gd name="T16" fmla="*/ 0 w 181"/>
                    <a:gd name="T17" fmla="*/ 11 h 141"/>
                    <a:gd name="T18" fmla="*/ 0 w 181"/>
                    <a:gd name="T19" fmla="*/ 130 h 141"/>
                    <a:gd name="T20" fmla="*/ 11 w 181"/>
                    <a:gd name="T21" fmla="*/ 141 h 141"/>
                    <a:gd name="T22" fmla="*/ 15 w 181"/>
                    <a:gd name="T23" fmla="*/ 141 h 141"/>
                    <a:gd name="T24" fmla="*/ 32 w 181"/>
                    <a:gd name="T25" fmla="*/ 126 h 141"/>
                    <a:gd name="T26" fmla="*/ 15 w 18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41">
                      <a:moveTo>
                        <a:pt x="15" y="126"/>
                      </a:moveTo>
                      <a:cubicBezTo>
                        <a:pt x="15" y="14"/>
                        <a:pt x="15" y="14"/>
                        <a:pt x="15" y="14"/>
                      </a:cubicBezTo>
                      <a:cubicBezTo>
                        <a:pt x="163" y="14"/>
                        <a:pt x="163" y="14"/>
                        <a:pt x="163" y="14"/>
                      </a:cubicBezTo>
                      <a:cubicBezTo>
                        <a:pt x="181" y="0"/>
                        <a:pt x="181" y="0"/>
                        <a:pt x="181" y="0"/>
                      </a:cubicBezTo>
                      <a:cubicBezTo>
                        <a:pt x="181" y="0"/>
                        <a:pt x="181" y="0"/>
                        <a:pt x="181" y="0"/>
                      </a:cubicBezTo>
                      <a:cubicBezTo>
                        <a:pt x="181" y="0"/>
                        <a:pt x="181" y="0"/>
                        <a:pt x="181" y="0"/>
                      </a:cubicBezTo>
                      <a:cubicBezTo>
                        <a:pt x="11" y="0"/>
                        <a:pt x="11" y="0"/>
                        <a:pt x="11" y="0"/>
                      </a:cubicBezTo>
                      <a:cubicBezTo>
                        <a:pt x="8" y="0"/>
                        <a:pt x="6" y="1"/>
                        <a:pt x="4" y="2"/>
                      </a:cubicBezTo>
                      <a:cubicBezTo>
                        <a:pt x="2" y="4"/>
                        <a:pt x="0" y="7"/>
                        <a:pt x="0" y="11"/>
                      </a:cubicBezTo>
                      <a:cubicBezTo>
                        <a:pt x="0" y="130"/>
                        <a:pt x="0" y="130"/>
                        <a:pt x="0" y="130"/>
                      </a:cubicBezTo>
                      <a:cubicBezTo>
                        <a:pt x="0" y="136"/>
                        <a:pt x="5" y="141"/>
                        <a:pt x="11" y="141"/>
                      </a:cubicBezTo>
                      <a:cubicBezTo>
                        <a:pt x="15" y="141"/>
                        <a:pt x="15" y="141"/>
                        <a:pt x="15" y="141"/>
                      </a:cubicBezTo>
                      <a:cubicBezTo>
                        <a:pt x="32" y="126"/>
                        <a:pt x="32" y="126"/>
                        <a:pt x="32" y="126"/>
                      </a:cubicBezTo>
                      <a:lnTo>
                        <a:pt x="15" y="1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3" name="Rectangle 45">
                  <a:extLst>
                    <a:ext uri="{FF2B5EF4-FFF2-40B4-BE49-F238E27FC236}">
                      <a16:creationId xmlns:a16="http://schemas.microsoft.com/office/drawing/2014/main" id="{6982C351-A234-430F-8BE7-563E41B9E4CE}"/>
                    </a:ext>
                  </a:extLst>
                </p:cNvPr>
                <p:cNvSpPr>
                  <a:spLocks noChangeArrowheads="1"/>
                </p:cNvSpPr>
                <p:nvPr/>
              </p:nvSpPr>
              <p:spPr bwMode="auto">
                <a:xfrm>
                  <a:off x="9218613" y="4481513"/>
                  <a:ext cx="306387" cy="269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84" name="Oval 46">
                  <a:extLst>
                    <a:ext uri="{FF2B5EF4-FFF2-40B4-BE49-F238E27FC236}">
                      <a16:creationId xmlns:a16="http://schemas.microsoft.com/office/drawing/2014/main" id="{01410016-4205-4F55-AAAE-B991C2173AFB}"/>
                    </a:ext>
                  </a:extLst>
                </p:cNvPr>
                <p:cNvSpPr>
                  <a:spLocks noChangeArrowheads="1"/>
                </p:cNvSpPr>
                <p:nvPr/>
              </p:nvSpPr>
              <p:spPr bwMode="auto">
                <a:xfrm>
                  <a:off x="9364663" y="4089400"/>
                  <a:ext cx="12700" cy="111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nvGrpSpPr>
              <p:cNvPr id="58" name="Group 57">
                <a:extLst>
                  <a:ext uri="{FF2B5EF4-FFF2-40B4-BE49-F238E27FC236}">
                    <a16:creationId xmlns:a16="http://schemas.microsoft.com/office/drawing/2014/main" id="{94700610-D1D1-4962-A7A8-E792A630BCF1}"/>
                  </a:ext>
                </a:extLst>
              </p:cNvPr>
              <p:cNvGrpSpPr/>
              <p:nvPr/>
            </p:nvGrpSpPr>
            <p:grpSpPr>
              <a:xfrm>
                <a:off x="8324852" y="5768182"/>
                <a:ext cx="182562" cy="204787"/>
                <a:chOff x="8924926" y="5795963"/>
                <a:chExt cx="182562" cy="204787"/>
              </a:xfrm>
            </p:grpSpPr>
            <p:sp>
              <p:nvSpPr>
                <p:cNvPr id="59" name="Freeform 15">
                  <a:extLst>
                    <a:ext uri="{FF2B5EF4-FFF2-40B4-BE49-F238E27FC236}">
                      <a16:creationId xmlns:a16="http://schemas.microsoft.com/office/drawing/2014/main" id="{A01141F5-1B88-412C-80CB-D80E5EFFB1B9}"/>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61" name="Freeform 16">
                  <a:extLst>
                    <a:ext uri="{FF2B5EF4-FFF2-40B4-BE49-F238E27FC236}">
                      <a16:creationId xmlns:a16="http://schemas.microsoft.com/office/drawing/2014/main" id="{A3EF6293-EB46-4D59-A0F2-9519BE3702E0}"/>
                    </a:ext>
                  </a:extLst>
                </p:cNvPr>
                <p:cNvSpPr>
                  <a:spLocks/>
                </p:cNvSpPr>
                <p:nvPr/>
              </p:nvSpPr>
              <p:spPr bwMode="auto">
                <a:xfrm>
                  <a:off x="8924926" y="5859463"/>
                  <a:ext cx="82550" cy="141287"/>
                </a:xfrm>
                <a:custGeom>
                  <a:avLst/>
                  <a:gdLst>
                    <a:gd name="T0" fmla="*/ 2 w 52"/>
                    <a:gd name="T1" fmla="*/ 0 h 89"/>
                    <a:gd name="T2" fmla="*/ 0 w 52"/>
                    <a:gd name="T3" fmla="*/ 0 h 89"/>
                    <a:gd name="T4" fmla="*/ 0 w 52"/>
                    <a:gd name="T5" fmla="*/ 2 h 89"/>
                    <a:gd name="T6" fmla="*/ 0 w 52"/>
                    <a:gd name="T7" fmla="*/ 60 h 89"/>
                    <a:gd name="T8" fmla="*/ 0 w 52"/>
                    <a:gd name="T9" fmla="*/ 62 h 89"/>
                    <a:gd name="T10" fmla="*/ 50 w 52"/>
                    <a:gd name="T11" fmla="*/ 89 h 89"/>
                    <a:gd name="T12" fmla="*/ 50 w 52"/>
                    <a:gd name="T13" fmla="*/ 89 h 89"/>
                    <a:gd name="T14" fmla="*/ 52 w 52"/>
                    <a:gd name="T15" fmla="*/ 89 h 89"/>
                    <a:gd name="T16" fmla="*/ 52 w 52"/>
                    <a:gd name="T17" fmla="*/ 89 h 89"/>
                    <a:gd name="T18" fmla="*/ 52 w 52"/>
                    <a:gd name="T19" fmla="*/ 31 h 89"/>
                    <a:gd name="T20" fmla="*/ 52 w 52"/>
                    <a:gd name="T21" fmla="*/ 29 h 89"/>
                    <a:gd name="T22" fmla="*/ 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2" y="0"/>
                      </a:moveTo>
                      <a:lnTo>
                        <a:pt x="0" y="0"/>
                      </a:lnTo>
                      <a:lnTo>
                        <a:pt x="0" y="2"/>
                      </a:lnTo>
                      <a:lnTo>
                        <a:pt x="0" y="60"/>
                      </a:lnTo>
                      <a:lnTo>
                        <a:pt x="0" y="62"/>
                      </a:lnTo>
                      <a:lnTo>
                        <a:pt x="50" y="89"/>
                      </a:lnTo>
                      <a:lnTo>
                        <a:pt x="50" y="89"/>
                      </a:lnTo>
                      <a:lnTo>
                        <a:pt x="52" y="89"/>
                      </a:lnTo>
                      <a:lnTo>
                        <a:pt x="52" y="89"/>
                      </a:lnTo>
                      <a:lnTo>
                        <a:pt x="52" y="31"/>
                      </a:lnTo>
                      <a:lnTo>
                        <a:pt x="52"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3" name="Freeform 17">
                  <a:extLst>
                    <a:ext uri="{FF2B5EF4-FFF2-40B4-BE49-F238E27FC236}">
                      <a16:creationId xmlns:a16="http://schemas.microsoft.com/office/drawing/2014/main" id="{3F7C6F5A-3F26-49DD-93CE-855F9B4058D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nvGrpSpPr>
                <p:cNvPr id="74" name="Group 73">
                  <a:extLst>
                    <a:ext uri="{FF2B5EF4-FFF2-40B4-BE49-F238E27FC236}">
                      <a16:creationId xmlns:a16="http://schemas.microsoft.com/office/drawing/2014/main" id="{8C9D17B8-91B4-4E20-AC46-3C1074708FAC}"/>
                    </a:ext>
                  </a:extLst>
                </p:cNvPr>
                <p:cNvGrpSpPr/>
                <p:nvPr/>
              </p:nvGrpSpPr>
              <p:grpSpPr>
                <a:xfrm>
                  <a:off x="8936038" y="5795963"/>
                  <a:ext cx="171450" cy="204787"/>
                  <a:chOff x="8936038" y="5795963"/>
                  <a:chExt cx="171450" cy="204787"/>
                </a:xfrm>
              </p:grpSpPr>
              <p:sp>
                <p:nvSpPr>
                  <p:cNvPr id="75" name="Freeform 14">
                    <a:extLst>
                      <a:ext uri="{FF2B5EF4-FFF2-40B4-BE49-F238E27FC236}">
                        <a16:creationId xmlns:a16="http://schemas.microsoft.com/office/drawing/2014/main" id="{BDEB46FC-1D9D-4E29-81EF-84F025DC004E}"/>
                      </a:ext>
                    </a:extLst>
                  </p:cNvPr>
                  <p:cNvSpPr>
                    <a:spLocks/>
                  </p:cNvSpPr>
                  <p:nvPr/>
                </p:nvSpPr>
                <p:spPr bwMode="auto">
                  <a:xfrm>
                    <a:off x="8936038" y="5795963"/>
                    <a:ext cx="161925" cy="95250"/>
                  </a:xfrm>
                  <a:custGeom>
                    <a:avLst/>
                    <a:gdLst>
                      <a:gd name="T0" fmla="*/ 52 w 102"/>
                      <a:gd name="T1" fmla="*/ 60 h 60"/>
                      <a:gd name="T2" fmla="*/ 50 w 102"/>
                      <a:gd name="T3" fmla="*/ 60 h 60"/>
                      <a:gd name="T4" fmla="*/ 0 w 102"/>
                      <a:gd name="T5" fmla="*/ 30 h 60"/>
                      <a:gd name="T6" fmla="*/ 0 w 102"/>
                      <a:gd name="T7" fmla="*/ 29 h 60"/>
                      <a:gd name="T8" fmla="*/ 0 w 102"/>
                      <a:gd name="T9" fmla="*/ 27 h 60"/>
                      <a:gd name="T10" fmla="*/ 50 w 102"/>
                      <a:gd name="T11" fmla="*/ 0 h 60"/>
                      <a:gd name="T12" fmla="*/ 52 w 102"/>
                      <a:gd name="T13" fmla="*/ 0 h 60"/>
                      <a:gd name="T14" fmla="*/ 102 w 102"/>
                      <a:gd name="T15" fmla="*/ 27 h 60"/>
                      <a:gd name="T16" fmla="*/ 102 w 102"/>
                      <a:gd name="T17" fmla="*/ 29 h 60"/>
                      <a:gd name="T18" fmla="*/ 102 w 102"/>
                      <a:gd name="T19" fmla="*/ 30 h 60"/>
                      <a:gd name="T20" fmla="*/ 52 w 102"/>
                      <a:gd name="T21" fmla="*/ 60 h 60"/>
                      <a:gd name="T22" fmla="*/ 52 w 102"/>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0">
                        <a:moveTo>
                          <a:pt x="52" y="60"/>
                        </a:moveTo>
                        <a:lnTo>
                          <a:pt x="50" y="60"/>
                        </a:lnTo>
                        <a:lnTo>
                          <a:pt x="0" y="30"/>
                        </a:lnTo>
                        <a:lnTo>
                          <a:pt x="0" y="29"/>
                        </a:lnTo>
                        <a:lnTo>
                          <a:pt x="0" y="27"/>
                        </a:lnTo>
                        <a:lnTo>
                          <a:pt x="50" y="0"/>
                        </a:lnTo>
                        <a:lnTo>
                          <a:pt x="52" y="0"/>
                        </a:lnTo>
                        <a:lnTo>
                          <a:pt x="102" y="27"/>
                        </a:lnTo>
                        <a:lnTo>
                          <a:pt x="102" y="29"/>
                        </a:lnTo>
                        <a:lnTo>
                          <a:pt x="102" y="30"/>
                        </a:lnTo>
                        <a:lnTo>
                          <a:pt x="52" y="60"/>
                        </a:lnTo>
                        <a:lnTo>
                          <a:pt x="52"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sp>
                <p:nvSpPr>
                  <p:cNvPr id="76" name="Freeform 18">
                    <a:extLst>
                      <a:ext uri="{FF2B5EF4-FFF2-40B4-BE49-F238E27FC236}">
                        <a16:creationId xmlns:a16="http://schemas.microsoft.com/office/drawing/2014/main" id="{413916F5-7C9F-4220-84A5-B29A26DECFE2}"/>
                      </a:ext>
                    </a:extLst>
                  </p:cNvPr>
                  <p:cNvSpPr>
                    <a:spLocks/>
                  </p:cNvSpPr>
                  <p:nvPr/>
                </p:nvSpPr>
                <p:spPr bwMode="auto">
                  <a:xfrm>
                    <a:off x="9024938" y="5859463"/>
                    <a:ext cx="82550" cy="141287"/>
                  </a:xfrm>
                  <a:custGeom>
                    <a:avLst/>
                    <a:gdLst>
                      <a:gd name="T0" fmla="*/ 52 w 52"/>
                      <a:gd name="T1" fmla="*/ 0 h 89"/>
                      <a:gd name="T2" fmla="*/ 51 w 52"/>
                      <a:gd name="T3" fmla="*/ 0 h 89"/>
                      <a:gd name="T4" fmla="*/ 0 w 52"/>
                      <a:gd name="T5" fmla="*/ 29 h 89"/>
                      <a:gd name="T6" fmla="*/ 0 w 52"/>
                      <a:gd name="T7" fmla="*/ 31 h 89"/>
                      <a:gd name="T8" fmla="*/ 0 w 52"/>
                      <a:gd name="T9" fmla="*/ 89 h 89"/>
                      <a:gd name="T10" fmla="*/ 0 w 52"/>
                      <a:gd name="T11" fmla="*/ 89 h 89"/>
                      <a:gd name="T12" fmla="*/ 2 w 52"/>
                      <a:gd name="T13" fmla="*/ 89 h 89"/>
                      <a:gd name="T14" fmla="*/ 2 w 52"/>
                      <a:gd name="T15" fmla="*/ 89 h 89"/>
                      <a:gd name="T16" fmla="*/ 52 w 52"/>
                      <a:gd name="T17" fmla="*/ 62 h 89"/>
                      <a:gd name="T18" fmla="*/ 52 w 52"/>
                      <a:gd name="T19" fmla="*/ 60 h 89"/>
                      <a:gd name="T20" fmla="*/ 52 w 52"/>
                      <a:gd name="T21" fmla="*/ 2 h 89"/>
                      <a:gd name="T22" fmla="*/ 52 w 52"/>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9">
                        <a:moveTo>
                          <a:pt x="52" y="0"/>
                        </a:moveTo>
                        <a:lnTo>
                          <a:pt x="51" y="0"/>
                        </a:lnTo>
                        <a:lnTo>
                          <a:pt x="0" y="29"/>
                        </a:lnTo>
                        <a:lnTo>
                          <a:pt x="0" y="31"/>
                        </a:lnTo>
                        <a:lnTo>
                          <a:pt x="0" y="89"/>
                        </a:lnTo>
                        <a:lnTo>
                          <a:pt x="0" y="89"/>
                        </a:lnTo>
                        <a:lnTo>
                          <a:pt x="2" y="89"/>
                        </a:lnTo>
                        <a:lnTo>
                          <a:pt x="2" y="89"/>
                        </a:lnTo>
                        <a:lnTo>
                          <a:pt x="52" y="62"/>
                        </a:lnTo>
                        <a:lnTo>
                          <a:pt x="52" y="60"/>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endParaRPr lang="en-US" sz="1800">
                      <a:solidFill>
                        <a:srgbClr val="000000"/>
                      </a:solidFill>
                      <a:latin typeface="Segoe UI"/>
                    </a:endParaRPr>
                  </a:p>
                </p:txBody>
              </p:sp>
            </p:grpSp>
          </p:grpSp>
        </p:grpSp>
      </p:grpSp>
      <p:grpSp>
        <p:nvGrpSpPr>
          <p:cNvPr id="6" name="Graphic 114">
            <a:extLst>
              <a:ext uri="{FF2B5EF4-FFF2-40B4-BE49-F238E27FC236}">
                <a16:creationId xmlns:a16="http://schemas.microsoft.com/office/drawing/2014/main" id="{B593292A-6424-4A92-ADE9-9EB539DE3ECC}"/>
              </a:ext>
            </a:extLst>
          </p:cNvPr>
          <p:cNvGrpSpPr/>
          <p:nvPr/>
        </p:nvGrpSpPr>
        <p:grpSpPr>
          <a:xfrm>
            <a:off x="6893695" y="3142238"/>
            <a:ext cx="563557" cy="363411"/>
            <a:chOff x="6789229" y="3095192"/>
            <a:chExt cx="552557" cy="356318"/>
          </a:xfrm>
          <a:solidFill>
            <a:schemeClr val="bg1"/>
          </a:solidFill>
        </p:grpSpPr>
        <p:sp>
          <p:nvSpPr>
            <p:cNvPr id="12" name="Freeform: Shape 11">
              <a:extLst>
                <a:ext uri="{FF2B5EF4-FFF2-40B4-BE49-F238E27FC236}">
                  <a16:creationId xmlns:a16="http://schemas.microsoft.com/office/drawing/2014/main" id="{CD9A4C01-2095-4F16-8495-B0F6846ED2C8}"/>
                </a:ext>
              </a:extLst>
            </p:cNvPr>
            <p:cNvSpPr/>
            <p:nvPr/>
          </p:nvSpPr>
          <p:spPr>
            <a:xfrm>
              <a:off x="7185817" y="3185341"/>
              <a:ext cx="16663" cy="249950"/>
            </a:xfrm>
            <a:custGeom>
              <a:avLst/>
              <a:gdLst>
                <a:gd name="connsiteX0" fmla="*/ 0 w 16663"/>
                <a:gd name="connsiteY0" fmla="*/ 0 h 249950"/>
                <a:gd name="connsiteX1" fmla="*/ 18052 w 16663"/>
                <a:gd name="connsiteY1" fmla="*/ 0 h 249950"/>
                <a:gd name="connsiteX2" fmla="*/ 18052 w 16663"/>
                <a:gd name="connsiteY2" fmla="*/ 252727 h 249950"/>
                <a:gd name="connsiteX3" fmla="*/ 0 w 16663"/>
                <a:gd name="connsiteY3" fmla="*/ 252727 h 249950"/>
              </a:gdLst>
              <a:ahLst/>
              <a:cxnLst>
                <a:cxn ang="0">
                  <a:pos x="connsiteX0" y="connsiteY0"/>
                </a:cxn>
                <a:cxn ang="0">
                  <a:pos x="connsiteX1" y="connsiteY1"/>
                </a:cxn>
                <a:cxn ang="0">
                  <a:pos x="connsiteX2" y="connsiteY2"/>
                </a:cxn>
                <a:cxn ang="0">
                  <a:pos x="connsiteX3" y="connsiteY3"/>
                </a:cxn>
              </a:cxnLst>
              <a:rect l="l" t="t" r="r" b="b"/>
              <a:pathLst>
                <a:path w="16663" h="249950">
                  <a:moveTo>
                    <a:pt x="0" y="0"/>
                  </a:moveTo>
                  <a:lnTo>
                    <a:pt x="18052" y="0"/>
                  </a:lnTo>
                  <a:lnTo>
                    <a:pt x="18052" y="252727"/>
                  </a:lnTo>
                  <a:lnTo>
                    <a:pt x="0" y="252727"/>
                  </a:ln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3" name="Freeform: Shape 12">
              <a:extLst>
                <a:ext uri="{FF2B5EF4-FFF2-40B4-BE49-F238E27FC236}">
                  <a16:creationId xmlns:a16="http://schemas.microsoft.com/office/drawing/2014/main" id="{224CCDEC-C60F-41CB-B68E-78C44E677DB5}"/>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4" name="Freeform: Shape 13">
              <a:extLst>
                <a:ext uri="{FF2B5EF4-FFF2-40B4-BE49-F238E27FC236}">
                  <a16:creationId xmlns:a16="http://schemas.microsoft.com/office/drawing/2014/main" id="{286D7790-50BC-453C-80D6-C8D6846CE006}"/>
                </a:ext>
              </a:extLst>
            </p:cNvPr>
            <p:cNvSpPr/>
            <p:nvPr/>
          </p:nvSpPr>
          <p:spPr>
            <a:xfrm>
              <a:off x="6789229" y="3095192"/>
              <a:ext cx="5554" cy="5554"/>
            </a:xfrm>
            <a:custGeom>
              <a:avLst/>
              <a:gdLst/>
              <a:ahLst/>
              <a:cxnLst/>
              <a:rect l="l" t="t" r="r" b="b"/>
              <a:pathLst>
                <a:path/>
              </a:pathLst>
            </a:custGeom>
            <a:grpFill/>
            <a:ln w="11600" cap="flat">
              <a:noFill/>
              <a:prstDash val="solid"/>
              <a:miter/>
            </a:ln>
          </p:spPr>
          <p:txBody>
            <a:bodyPr rtlCol="0" anchor="ctr"/>
            <a:lstStyle/>
            <a:p>
              <a:pPr defTabSz="932563"/>
              <a:endParaRPr lang="en-US" sz="1800">
                <a:solidFill>
                  <a:srgbClr val="000000"/>
                </a:solidFill>
                <a:latin typeface="Segoe UI"/>
              </a:endParaRPr>
            </a:p>
          </p:txBody>
        </p:sp>
        <p:sp>
          <p:nvSpPr>
            <p:cNvPr id="15" name="Freeform: Shape 14">
              <a:extLst>
                <a:ext uri="{FF2B5EF4-FFF2-40B4-BE49-F238E27FC236}">
                  <a16:creationId xmlns:a16="http://schemas.microsoft.com/office/drawing/2014/main" id="{83AFBFAE-028B-4452-B31D-5F4E2E49D556}"/>
                </a:ext>
              </a:extLst>
            </p:cNvPr>
            <p:cNvSpPr/>
            <p:nvPr/>
          </p:nvSpPr>
          <p:spPr>
            <a:xfrm>
              <a:off x="6960306" y="3265991"/>
              <a:ext cx="16663" cy="166633"/>
            </a:xfrm>
            <a:custGeom>
              <a:avLst/>
              <a:gdLst>
                <a:gd name="connsiteX0" fmla="*/ 9109 w 16663"/>
                <a:gd name="connsiteY0" fmla="*/ 889 h 166633"/>
                <a:gd name="connsiteX1" fmla="*/ 0 w 16663"/>
                <a:gd name="connsiteY1" fmla="*/ 0 h 166633"/>
                <a:gd name="connsiteX2" fmla="*/ 0 w 16663"/>
                <a:gd name="connsiteY2" fmla="*/ 172021 h 166633"/>
                <a:gd name="connsiteX3" fmla="*/ 18052 w 16663"/>
                <a:gd name="connsiteY3" fmla="*/ 172021 h 166633"/>
                <a:gd name="connsiteX4" fmla="*/ 18052 w 16663"/>
                <a:gd name="connsiteY4" fmla="*/ 0 h 166633"/>
                <a:gd name="connsiteX5" fmla="*/ 9109 w 16663"/>
                <a:gd name="connsiteY5" fmla="*/ 889 h 16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66633">
                  <a:moveTo>
                    <a:pt x="9109" y="889"/>
                  </a:moveTo>
                  <a:cubicBezTo>
                    <a:pt x="5999" y="889"/>
                    <a:pt x="2999" y="611"/>
                    <a:pt x="0" y="0"/>
                  </a:cubicBezTo>
                  <a:lnTo>
                    <a:pt x="0" y="172021"/>
                  </a:lnTo>
                  <a:lnTo>
                    <a:pt x="18052" y="172021"/>
                  </a:lnTo>
                  <a:lnTo>
                    <a:pt x="18052" y="0"/>
                  </a:lnTo>
                  <a:cubicBezTo>
                    <a:pt x="15164" y="611"/>
                    <a:pt x="12164" y="889"/>
                    <a:pt x="9109" y="889"/>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6" name="Freeform: Shape 15">
              <a:extLst>
                <a:ext uri="{FF2B5EF4-FFF2-40B4-BE49-F238E27FC236}">
                  <a16:creationId xmlns:a16="http://schemas.microsoft.com/office/drawing/2014/main" id="{7FAC3E0E-F041-4440-8A19-BAC6384FFA8F}"/>
                </a:ext>
              </a:extLst>
            </p:cNvPr>
            <p:cNvSpPr/>
            <p:nvPr/>
          </p:nvSpPr>
          <p:spPr>
            <a:xfrm>
              <a:off x="6933311" y="3183841"/>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17" name="Graphic 114">
              <a:extLst>
                <a:ext uri="{FF2B5EF4-FFF2-40B4-BE49-F238E27FC236}">
                  <a16:creationId xmlns:a16="http://schemas.microsoft.com/office/drawing/2014/main" id="{B593292A-6424-4A92-ADE9-9EB539DE3ECC}"/>
                </a:ext>
              </a:extLst>
            </p:cNvPr>
            <p:cNvGrpSpPr/>
            <p:nvPr/>
          </p:nvGrpSpPr>
          <p:grpSpPr>
            <a:xfrm>
              <a:off x="7081949" y="3185341"/>
              <a:ext cx="16663" cy="249950"/>
              <a:chOff x="7081949" y="3185341"/>
              <a:chExt cx="16663" cy="249950"/>
            </a:xfrm>
            <a:grpFill/>
          </p:grpSpPr>
          <p:sp>
            <p:nvSpPr>
              <p:cNvPr id="18" name="Freeform: Shape 17">
                <a:extLst>
                  <a:ext uri="{FF2B5EF4-FFF2-40B4-BE49-F238E27FC236}">
                    <a16:creationId xmlns:a16="http://schemas.microsoft.com/office/drawing/2014/main" id="{66DB06DE-732E-4806-9ED2-2BE1716B6E1E}"/>
                  </a:ext>
                </a:extLst>
              </p:cNvPr>
              <p:cNvSpPr/>
              <p:nvPr/>
            </p:nvSpPr>
            <p:spPr>
              <a:xfrm>
                <a:off x="7081949" y="3185341"/>
                <a:ext cx="16663" cy="66653"/>
              </a:xfrm>
              <a:custGeom>
                <a:avLst/>
                <a:gdLst>
                  <a:gd name="connsiteX0" fmla="*/ 7887 w 16663"/>
                  <a:gd name="connsiteY0" fmla="*/ 67542 h 66653"/>
                  <a:gd name="connsiteX1" fmla="*/ 18052 w 16663"/>
                  <a:gd name="connsiteY1" fmla="*/ 68653 h 66653"/>
                  <a:gd name="connsiteX2" fmla="*/ 18052 w 16663"/>
                  <a:gd name="connsiteY2" fmla="*/ 0 h 66653"/>
                  <a:gd name="connsiteX3" fmla="*/ 0 w 16663"/>
                  <a:gd name="connsiteY3" fmla="*/ 0 h 66653"/>
                  <a:gd name="connsiteX4" fmla="*/ 0 w 16663"/>
                  <a:gd name="connsiteY4" fmla="*/ 68320 h 66653"/>
                  <a:gd name="connsiteX5" fmla="*/ 7887 w 16663"/>
                  <a:gd name="connsiteY5" fmla="*/ 67542 h 6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66653">
                    <a:moveTo>
                      <a:pt x="7887" y="67542"/>
                    </a:moveTo>
                    <a:cubicBezTo>
                      <a:pt x="11331" y="67542"/>
                      <a:pt x="14775" y="67931"/>
                      <a:pt x="18052" y="68653"/>
                    </a:cubicBezTo>
                    <a:lnTo>
                      <a:pt x="18052" y="0"/>
                    </a:lnTo>
                    <a:lnTo>
                      <a:pt x="0" y="0"/>
                    </a:lnTo>
                    <a:lnTo>
                      <a:pt x="0" y="68320"/>
                    </a:lnTo>
                    <a:cubicBezTo>
                      <a:pt x="2611" y="67820"/>
                      <a:pt x="5221" y="67542"/>
                      <a:pt x="7887" y="67542"/>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C7A3ADCC-ADB6-440C-A3E3-58C3AB6F9F8E}"/>
                  </a:ext>
                </a:extLst>
              </p:cNvPr>
              <p:cNvSpPr/>
              <p:nvPr/>
            </p:nvSpPr>
            <p:spPr>
              <a:xfrm>
                <a:off x="7081949" y="3345642"/>
                <a:ext cx="16663" cy="88871"/>
              </a:xfrm>
              <a:custGeom>
                <a:avLst/>
                <a:gdLst>
                  <a:gd name="connsiteX0" fmla="*/ 7887 w 16663"/>
                  <a:gd name="connsiteY0" fmla="*/ 1111 h 88871"/>
                  <a:gd name="connsiteX1" fmla="*/ 0 w 16663"/>
                  <a:gd name="connsiteY1" fmla="*/ 389 h 88871"/>
                  <a:gd name="connsiteX2" fmla="*/ 0 w 16663"/>
                  <a:gd name="connsiteY2" fmla="*/ 92370 h 88871"/>
                  <a:gd name="connsiteX3" fmla="*/ 18052 w 16663"/>
                  <a:gd name="connsiteY3" fmla="*/ 92370 h 88871"/>
                  <a:gd name="connsiteX4" fmla="*/ 18052 w 16663"/>
                  <a:gd name="connsiteY4" fmla="*/ 0 h 88871"/>
                  <a:gd name="connsiteX5" fmla="*/ 7887 w 16663"/>
                  <a:gd name="connsiteY5" fmla="*/ 1111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88871">
                    <a:moveTo>
                      <a:pt x="7887" y="1111"/>
                    </a:moveTo>
                    <a:cubicBezTo>
                      <a:pt x="5221" y="1111"/>
                      <a:pt x="2611" y="833"/>
                      <a:pt x="0" y="389"/>
                    </a:cubicBezTo>
                    <a:lnTo>
                      <a:pt x="0" y="92370"/>
                    </a:lnTo>
                    <a:lnTo>
                      <a:pt x="18052" y="92370"/>
                    </a:lnTo>
                    <a:lnTo>
                      <a:pt x="18052" y="0"/>
                    </a:lnTo>
                    <a:cubicBezTo>
                      <a:pt x="14775" y="722"/>
                      <a:pt x="11387" y="1111"/>
                      <a:pt x="7887" y="1111"/>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0" name="Freeform: Shape 19">
              <a:extLst>
                <a:ext uri="{FF2B5EF4-FFF2-40B4-BE49-F238E27FC236}">
                  <a16:creationId xmlns:a16="http://schemas.microsoft.com/office/drawing/2014/main" id="{FCC395EE-D115-44D7-BDB7-BA7396A09B63}"/>
                </a:ext>
              </a:extLst>
            </p:cNvPr>
            <p:cNvSpPr/>
            <p:nvPr/>
          </p:nvSpPr>
          <p:spPr>
            <a:xfrm>
              <a:off x="7053732" y="32637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8CD1D1F1-4156-4560-98AB-1435D6EA7F6F}"/>
                </a:ext>
              </a:extLst>
            </p:cNvPr>
            <p:cNvSpPr/>
            <p:nvPr/>
          </p:nvSpPr>
          <p:spPr>
            <a:xfrm>
              <a:off x="7149019" y="3362639"/>
              <a:ext cx="88871" cy="88871"/>
            </a:xfrm>
            <a:custGeom>
              <a:avLst/>
              <a:gdLst>
                <a:gd name="connsiteX0" fmla="*/ 46963 w 88871"/>
                <a:gd name="connsiteY0" fmla="*/ 93815 h 88871"/>
                <a:gd name="connsiteX1" fmla="*/ 13747 w 88871"/>
                <a:gd name="connsiteY1" fmla="*/ 80095 h 88871"/>
                <a:gd name="connsiteX2" fmla="*/ 13747 w 88871"/>
                <a:gd name="connsiteY2" fmla="*/ 13719 h 88871"/>
                <a:gd name="connsiteX3" fmla="*/ 46963 w 88871"/>
                <a:gd name="connsiteY3" fmla="*/ 0 h 88871"/>
                <a:gd name="connsiteX4" fmla="*/ 80178 w 88871"/>
                <a:gd name="connsiteY4" fmla="*/ 13719 h 88871"/>
                <a:gd name="connsiteX5" fmla="*/ 93898 w 88871"/>
                <a:gd name="connsiteY5" fmla="*/ 46935 h 88871"/>
                <a:gd name="connsiteX6" fmla="*/ 80178 w 88871"/>
                <a:gd name="connsiteY6" fmla="*/ 80095 h 88871"/>
                <a:gd name="connsiteX7" fmla="*/ 46963 w 88871"/>
                <a:gd name="connsiteY7" fmla="*/ 93815 h 8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 h="88871">
                  <a:moveTo>
                    <a:pt x="46963" y="93815"/>
                  </a:moveTo>
                  <a:cubicBezTo>
                    <a:pt x="34410" y="93815"/>
                    <a:pt x="22634" y="88927"/>
                    <a:pt x="13747" y="80095"/>
                  </a:cubicBezTo>
                  <a:cubicBezTo>
                    <a:pt x="-4582" y="61765"/>
                    <a:pt x="-4582" y="31994"/>
                    <a:pt x="13747" y="13719"/>
                  </a:cubicBezTo>
                  <a:cubicBezTo>
                    <a:pt x="22634" y="4832"/>
                    <a:pt x="34410" y="0"/>
                    <a:pt x="46963" y="0"/>
                  </a:cubicBezTo>
                  <a:cubicBezTo>
                    <a:pt x="59516" y="0"/>
                    <a:pt x="71291" y="4888"/>
                    <a:pt x="80178" y="13719"/>
                  </a:cubicBezTo>
                  <a:cubicBezTo>
                    <a:pt x="89066" y="22607"/>
                    <a:pt x="93898" y="34382"/>
                    <a:pt x="93898" y="46935"/>
                  </a:cubicBezTo>
                  <a:cubicBezTo>
                    <a:pt x="93898" y="59488"/>
                    <a:pt x="89010" y="71264"/>
                    <a:pt x="80178" y="80095"/>
                  </a:cubicBezTo>
                  <a:cubicBezTo>
                    <a:pt x="71291" y="88982"/>
                    <a:pt x="59516" y="93815"/>
                    <a:pt x="46963" y="9381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E51A5D2F-79FF-41E7-9D8A-B716DC66CCEE}"/>
                </a:ext>
              </a:extLst>
            </p:cNvPr>
            <p:cNvSpPr/>
            <p:nvPr/>
          </p:nvSpPr>
          <p:spPr>
            <a:xfrm>
              <a:off x="7159878" y="3373414"/>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nvGrpSpPr>
            <p:cNvPr id="23" name="Graphic 114">
              <a:extLst>
                <a:ext uri="{FF2B5EF4-FFF2-40B4-BE49-F238E27FC236}">
                  <a16:creationId xmlns:a16="http://schemas.microsoft.com/office/drawing/2014/main" id="{B593292A-6424-4A92-ADE9-9EB539DE3ECC}"/>
                </a:ext>
              </a:extLst>
            </p:cNvPr>
            <p:cNvGrpSpPr/>
            <p:nvPr/>
          </p:nvGrpSpPr>
          <p:grpSpPr>
            <a:xfrm>
              <a:off x="7296739" y="3185341"/>
              <a:ext cx="16663" cy="249950"/>
              <a:chOff x="7296739" y="3185341"/>
              <a:chExt cx="16663" cy="249950"/>
            </a:xfrm>
            <a:grpFill/>
          </p:grpSpPr>
          <p:sp>
            <p:nvSpPr>
              <p:cNvPr id="24" name="Freeform: Shape 23">
                <a:extLst>
                  <a:ext uri="{FF2B5EF4-FFF2-40B4-BE49-F238E27FC236}">
                    <a16:creationId xmlns:a16="http://schemas.microsoft.com/office/drawing/2014/main" id="{20088E48-C4F2-4A72-83C4-5A6E05480E27}"/>
                  </a:ext>
                </a:extLst>
              </p:cNvPr>
              <p:cNvSpPr/>
              <p:nvPr/>
            </p:nvSpPr>
            <p:spPr>
              <a:xfrm>
                <a:off x="7296739" y="3185341"/>
                <a:ext cx="16663" cy="44436"/>
              </a:xfrm>
              <a:custGeom>
                <a:avLst/>
                <a:gdLst>
                  <a:gd name="connsiteX0" fmla="*/ 8943 w 16663"/>
                  <a:gd name="connsiteY0" fmla="*/ 44935 h 44435"/>
                  <a:gd name="connsiteX1" fmla="*/ 18052 w 16663"/>
                  <a:gd name="connsiteY1" fmla="*/ 45824 h 44435"/>
                  <a:gd name="connsiteX2" fmla="*/ 18052 w 16663"/>
                  <a:gd name="connsiteY2" fmla="*/ 0 h 44435"/>
                  <a:gd name="connsiteX3" fmla="*/ 0 w 16663"/>
                  <a:gd name="connsiteY3" fmla="*/ 0 h 44435"/>
                  <a:gd name="connsiteX4" fmla="*/ 0 w 16663"/>
                  <a:gd name="connsiteY4" fmla="*/ 45769 h 44435"/>
                  <a:gd name="connsiteX5" fmla="*/ 8943 w 16663"/>
                  <a:gd name="connsiteY5" fmla="*/ 44935 h 4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44435">
                    <a:moveTo>
                      <a:pt x="8943" y="44935"/>
                    </a:moveTo>
                    <a:cubicBezTo>
                      <a:pt x="12053" y="44935"/>
                      <a:pt x="15108" y="45213"/>
                      <a:pt x="18052" y="45824"/>
                    </a:cubicBezTo>
                    <a:lnTo>
                      <a:pt x="18052" y="0"/>
                    </a:lnTo>
                    <a:lnTo>
                      <a:pt x="0" y="0"/>
                    </a:lnTo>
                    <a:lnTo>
                      <a:pt x="0" y="45769"/>
                    </a:lnTo>
                    <a:cubicBezTo>
                      <a:pt x="2944" y="45213"/>
                      <a:pt x="5943" y="44935"/>
                      <a:pt x="8943" y="44935"/>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sp>
            <p:nvSpPr>
              <p:cNvPr id="25" name="Freeform: Shape 24">
                <a:extLst>
                  <a:ext uri="{FF2B5EF4-FFF2-40B4-BE49-F238E27FC236}">
                    <a16:creationId xmlns:a16="http://schemas.microsoft.com/office/drawing/2014/main" id="{A2BCB17E-3A55-4BCF-86D2-96E80A8478DB}"/>
                  </a:ext>
                </a:extLst>
              </p:cNvPr>
              <p:cNvSpPr/>
              <p:nvPr/>
            </p:nvSpPr>
            <p:spPr>
              <a:xfrm>
                <a:off x="7296739" y="3323258"/>
                <a:ext cx="16663" cy="111089"/>
              </a:xfrm>
              <a:custGeom>
                <a:avLst/>
                <a:gdLst>
                  <a:gd name="connsiteX0" fmla="*/ 8943 w 16663"/>
                  <a:gd name="connsiteY0" fmla="*/ 833 h 111088"/>
                  <a:gd name="connsiteX1" fmla="*/ 0 w 16663"/>
                  <a:gd name="connsiteY1" fmla="*/ 0 h 111088"/>
                  <a:gd name="connsiteX2" fmla="*/ 0 w 16663"/>
                  <a:gd name="connsiteY2" fmla="*/ 114810 h 111088"/>
                  <a:gd name="connsiteX3" fmla="*/ 18052 w 16663"/>
                  <a:gd name="connsiteY3" fmla="*/ 114810 h 111088"/>
                  <a:gd name="connsiteX4" fmla="*/ 18052 w 16663"/>
                  <a:gd name="connsiteY4" fmla="*/ 0 h 111088"/>
                  <a:gd name="connsiteX5" fmla="*/ 8943 w 16663"/>
                  <a:gd name="connsiteY5" fmla="*/ 833 h 11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 h="111088">
                    <a:moveTo>
                      <a:pt x="8943" y="833"/>
                    </a:moveTo>
                    <a:cubicBezTo>
                      <a:pt x="5888" y="833"/>
                      <a:pt x="2944" y="555"/>
                      <a:pt x="0" y="0"/>
                    </a:cubicBezTo>
                    <a:lnTo>
                      <a:pt x="0" y="114810"/>
                    </a:lnTo>
                    <a:lnTo>
                      <a:pt x="18052" y="114810"/>
                    </a:lnTo>
                    <a:lnTo>
                      <a:pt x="18052" y="0"/>
                    </a:lnTo>
                    <a:cubicBezTo>
                      <a:pt x="15108" y="555"/>
                      <a:pt x="12053" y="833"/>
                      <a:pt x="8943" y="833"/>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sp>
          <p:nvSpPr>
            <p:cNvPr id="26" name="Freeform: Shape 25">
              <a:extLst>
                <a:ext uri="{FF2B5EF4-FFF2-40B4-BE49-F238E27FC236}">
                  <a16:creationId xmlns:a16="http://schemas.microsoft.com/office/drawing/2014/main" id="{F006EDC2-0E55-4E85-9365-A38F14F41AF0}"/>
                </a:ext>
              </a:extLst>
            </p:cNvPr>
            <p:cNvSpPr/>
            <p:nvPr/>
          </p:nvSpPr>
          <p:spPr>
            <a:xfrm>
              <a:off x="7269578" y="3241052"/>
              <a:ext cx="72208" cy="72208"/>
            </a:xfrm>
            <a:custGeom>
              <a:avLst/>
              <a:gdLst>
                <a:gd name="connsiteX0" fmla="*/ 72208 w 72207"/>
                <a:gd name="connsiteY0" fmla="*/ 36104 h 72207"/>
                <a:gd name="connsiteX1" fmla="*/ 36104 w 72207"/>
                <a:gd name="connsiteY1" fmla="*/ 72208 h 72207"/>
                <a:gd name="connsiteX2" fmla="*/ 0 w 72207"/>
                <a:gd name="connsiteY2" fmla="*/ 36104 h 72207"/>
                <a:gd name="connsiteX3" fmla="*/ 36104 w 72207"/>
                <a:gd name="connsiteY3" fmla="*/ 0 h 72207"/>
                <a:gd name="connsiteX4" fmla="*/ 72208 w 72207"/>
                <a:gd name="connsiteY4" fmla="*/ 36104 h 7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7" h="72207">
                  <a:moveTo>
                    <a:pt x="72208" y="36104"/>
                  </a:moveTo>
                  <a:cubicBezTo>
                    <a:pt x="72208" y="56044"/>
                    <a:pt x="56044" y="72208"/>
                    <a:pt x="36104" y="72208"/>
                  </a:cubicBezTo>
                  <a:cubicBezTo>
                    <a:pt x="16164" y="72208"/>
                    <a:pt x="0" y="56044"/>
                    <a:pt x="0" y="36104"/>
                  </a:cubicBezTo>
                  <a:cubicBezTo>
                    <a:pt x="0" y="16164"/>
                    <a:pt x="16164" y="0"/>
                    <a:pt x="36104" y="0"/>
                  </a:cubicBezTo>
                  <a:cubicBezTo>
                    <a:pt x="56044" y="0"/>
                    <a:pt x="72208" y="16164"/>
                    <a:pt x="72208" y="36104"/>
                  </a:cubicBezTo>
                  <a:close/>
                </a:path>
              </a:pathLst>
            </a:custGeom>
            <a:grpFill/>
            <a:ln w="5543" cap="flat">
              <a:noFill/>
              <a:prstDash val="solid"/>
              <a:miter/>
            </a:ln>
          </p:spPr>
          <p:txBody>
            <a:bodyPr rtlCol="0" anchor="ctr"/>
            <a:lstStyle/>
            <a:p>
              <a:pPr defTabSz="932563"/>
              <a:endParaRPr lang="en-US" sz="1800">
                <a:solidFill>
                  <a:srgbClr val="000000"/>
                </a:solidFill>
                <a:latin typeface="Segoe UI"/>
              </a:endParaRPr>
            </a:p>
          </p:txBody>
        </p:sp>
      </p:grpSp>
      <p:grpSp>
        <p:nvGrpSpPr>
          <p:cNvPr id="120" name="Group 119" descr="assistance, person">
            <a:extLst>
              <a:ext uri="{FF2B5EF4-FFF2-40B4-BE49-F238E27FC236}">
                <a16:creationId xmlns:a16="http://schemas.microsoft.com/office/drawing/2014/main" id="{E91C2672-1372-40E3-8900-5D13B20279BF}"/>
              </a:ext>
            </a:extLst>
          </p:cNvPr>
          <p:cNvGrpSpPr/>
          <p:nvPr/>
        </p:nvGrpSpPr>
        <p:grpSpPr>
          <a:xfrm>
            <a:off x="2227546" y="5115350"/>
            <a:ext cx="427558" cy="480269"/>
            <a:chOff x="1674793" y="3086100"/>
            <a:chExt cx="302990" cy="340344"/>
          </a:xfrm>
        </p:grpSpPr>
        <p:grpSp>
          <p:nvGrpSpPr>
            <p:cNvPr id="121" name="Group 120">
              <a:extLst>
                <a:ext uri="{FF2B5EF4-FFF2-40B4-BE49-F238E27FC236}">
                  <a16:creationId xmlns:a16="http://schemas.microsoft.com/office/drawing/2014/main" id="{693E251F-1D58-4872-AE64-05DDEEE6E37B}"/>
                </a:ext>
              </a:extLst>
            </p:cNvPr>
            <p:cNvGrpSpPr/>
            <p:nvPr/>
          </p:nvGrpSpPr>
          <p:grpSpPr>
            <a:xfrm>
              <a:off x="1674793" y="3086100"/>
              <a:ext cx="302990" cy="340344"/>
              <a:chOff x="4666301" y="3313048"/>
              <a:chExt cx="193675" cy="217553"/>
            </a:xfrm>
          </p:grpSpPr>
          <p:sp>
            <p:nvSpPr>
              <p:cNvPr id="123" name="Freeform 41">
                <a:extLst>
                  <a:ext uri="{FF2B5EF4-FFF2-40B4-BE49-F238E27FC236}">
                    <a16:creationId xmlns:a16="http://schemas.microsoft.com/office/drawing/2014/main" id="{AB4447AC-5D9C-46A3-A8AB-1FF90A7CFDEB}"/>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24" name="Oval 42">
                <a:extLst>
                  <a:ext uri="{FF2B5EF4-FFF2-40B4-BE49-F238E27FC236}">
                    <a16:creationId xmlns:a16="http://schemas.microsoft.com/office/drawing/2014/main" id="{7AE5A6FA-444A-4BBE-B29D-A924ED2D9308}"/>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sp>
          <p:nvSpPr>
            <p:cNvPr id="122" name="Freeform 71">
              <a:extLst>
                <a:ext uri="{FF2B5EF4-FFF2-40B4-BE49-F238E27FC236}">
                  <a16:creationId xmlns:a16="http://schemas.microsoft.com/office/drawing/2014/main" id="{44441A42-3BF8-4DA3-9DCB-1E6054A4A16F}"/>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91390" tIns="45695" rIns="91390" bIns="45695" numCol="1" anchor="t" anchorCtr="0" compatLnSpc="1">
              <a:prstTxWarp prst="textNoShape">
                <a:avLst/>
              </a:prstTxWarp>
            </a:bodyPr>
            <a:lstStyle/>
            <a:p>
              <a:pPr algn="ctr" defTabSz="914224" fontAlgn="base"/>
              <a:endParaRPr lang="en-US" kern="0">
                <a:solidFill>
                  <a:srgbClr val="FFFFFF"/>
                </a:solidFill>
                <a:latin typeface="Segoe UI"/>
              </a:endParaRPr>
            </a:p>
          </p:txBody>
        </p:sp>
      </p:grpSp>
      <p:grpSp>
        <p:nvGrpSpPr>
          <p:cNvPr id="126" name="Group 125">
            <a:extLst>
              <a:ext uri="{FF2B5EF4-FFF2-40B4-BE49-F238E27FC236}">
                <a16:creationId xmlns:a16="http://schemas.microsoft.com/office/drawing/2014/main" id="{F0272CE6-1817-48FC-847A-FD032E6AE399}"/>
              </a:ext>
            </a:extLst>
          </p:cNvPr>
          <p:cNvGrpSpPr>
            <a:grpSpLocks noChangeAspect="1"/>
          </p:cNvGrpSpPr>
          <p:nvPr/>
        </p:nvGrpSpPr>
        <p:grpSpPr>
          <a:xfrm>
            <a:off x="2207136" y="3121629"/>
            <a:ext cx="478406" cy="489176"/>
            <a:chOff x="143230" y="758478"/>
            <a:chExt cx="1203483" cy="1230566"/>
          </a:xfrm>
        </p:grpSpPr>
        <p:sp>
          <p:nvSpPr>
            <p:cNvPr id="127" name="Rectangle 126">
              <a:extLst>
                <a:ext uri="{FF2B5EF4-FFF2-40B4-BE49-F238E27FC236}">
                  <a16:creationId xmlns:a16="http://schemas.microsoft.com/office/drawing/2014/main" id="{481A4535-38CD-4701-B5D6-EFD51C5A7CF1}"/>
                </a:ext>
              </a:extLst>
            </p:cNvPr>
            <p:cNvSpPr/>
            <p:nvPr/>
          </p:nvSpPr>
          <p:spPr bwMode="auto">
            <a:xfrm>
              <a:off x="454837" y="75847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70D2FA9C-FD4E-4FBB-A0A3-D195BFFD7CDD}"/>
                </a:ext>
              </a:extLst>
            </p:cNvPr>
            <p:cNvSpPr/>
            <p:nvPr/>
          </p:nvSpPr>
          <p:spPr bwMode="auto">
            <a:xfrm>
              <a:off x="454837" y="1405418"/>
              <a:ext cx="891876" cy="583626"/>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EAD24A1B-3893-4715-878F-B639E4C88532}"/>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9639302-ADE9-483E-9208-F1143AD091F0}"/>
                </a:ext>
              </a:extLst>
            </p:cNvPr>
            <p:cNvSpPr/>
            <p:nvPr/>
          </p:nvSpPr>
          <p:spPr bwMode="auto">
            <a:xfrm>
              <a:off x="143230" y="1072531"/>
              <a:ext cx="274320" cy="27432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0DAB5F97-666D-416C-897B-3C2807B41388}"/>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oup 131" descr="location">
              <a:extLst>
                <a:ext uri="{FF2B5EF4-FFF2-40B4-BE49-F238E27FC236}">
                  <a16:creationId xmlns:a16="http://schemas.microsoft.com/office/drawing/2014/main" id="{797CD361-01F6-4849-861F-B3E1AE9C0C8E}"/>
                </a:ext>
              </a:extLst>
            </p:cNvPr>
            <p:cNvGrpSpPr/>
            <p:nvPr/>
          </p:nvGrpSpPr>
          <p:grpSpPr>
            <a:xfrm>
              <a:off x="615052" y="1017553"/>
              <a:ext cx="571446" cy="822214"/>
              <a:chOff x="798318" y="5778597"/>
              <a:chExt cx="268482" cy="386300"/>
            </a:xfrm>
          </p:grpSpPr>
          <p:sp>
            <p:nvSpPr>
              <p:cNvPr id="133" name="Freeform 113">
                <a:extLst>
                  <a:ext uri="{FF2B5EF4-FFF2-40B4-BE49-F238E27FC236}">
                    <a16:creationId xmlns:a16="http://schemas.microsoft.com/office/drawing/2014/main" id="{83D0B65A-E889-4E45-9546-8FE93A830C9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34" name="Oval 133">
                <a:extLst>
                  <a:ext uri="{FF2B5EF4-FFF2-40B4-BE49-F238E27FC236}">
                    <a16:creationId xmlns:a16="http://schemas.microsoft.com/office/drawing/2014/main" id="{C08570D4-59FE-4083-A558-A6E55F484748}"/>
                  </a:ext>
                </a:extLst>
              </p:cNvPr>
              <p:cNvSpPr>
                <a:spLocks noChangeArrowheads="1"/>
              </p:cNvSpPr>
              <p:nvPr/>
            </p:nvSpPr>
            <p:spPr bwMode="auto">
              <a:xfrm>
                <a:off x="875579" y="5857788"/>
                <a:ext cx="110097" cy="113959"/>
              </a:xfrm>
              <a:prstGeom prst="ellipse">
                <a:avLst/>
              </a:pr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spTree>
    <p:extLst>
      <p:ext uri="{BB962C8B-B14F-4D97-AF65-F5344CB8AC3E}">
        <p14:creationId xmlns:p14="http://schemas.microsoft.com/office/powerpoint/2010/main" val="35782164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18237" y="-1"/>
            <a:ext cx="6515844" cy="6994525"/>
          </a:xfrm>
          <a:prstGeom prst="rect">
            <a:avLst/>
          </a:prstGeom>
          <a:blipFill>
            <a:blip r:embed="rId3" cstate="print"/>
            <a:stretch>
              <a:fillRect l="-41027" r="-108033"/>
            </a:stretch>
          </a:blipFill>
        </p:spPr>
        <p:txBody>
          <a:bodyPr wrap="square" lIns="0" tIns="0" rIns="0" bIns="0" rtlCol="0">
            <a:noAutofit/>
          </a:bodyPr>
          <a:lstStyle/>
          <a:p>
            <a:pPr defTabSz="932597">
              <a:defRPr/>
            </a:pPr>
            <a:endParaRPr dirty="0">
              <a:solidFill>
                <a:prstClr val="black"/>
              </a:solidFill>
              <a:latin typeface="Calibri"/>
            </a:endParaRPr>
          </a:p>
        </p:txBody>
      </p:sp>
      <p:sp>
        <p:nvSpPr>
          <p:cNvPr id="7" name="object 7"/>
          <p:cNvSpPr txBox="1"/>
          <p:nvPr/>
        </p:nvSpPr>
        <p:spPr>
          <a:xfrm>
            <a:off x="-501744" y="1738471"/>
            <a:ext cx="6358594" cy="3249864"/>
          </a:xfrm>
          <a:prstGeom prst="rect">
            <a:avLst/>
          </a:prstGeom>
        </p:spPr>
        <p:txBody>
          <a:bodyPr vert="horz" wrap="square" lIns="0" tIns="0" rIns="0" bIns="0" rtlCol="0">
            <a:noAutofit/>
          </a:bodyPr>
          <a:lstStyle/>
          <a:p>
            <a:pPr marL="945549" marR="12953" defTabSz="932597">
              <a:spcBef>
                <a:spcPts val="41"/>
              </a:spcBef>
              <a:defRPr/>
            </a:pPr>
            <a:endParaRPr lang="en-US" sz="1632" spc="-10" dirty="0">
              <a:solidFill>
                <a:srgbClr val="282828"/>
              </a:solidFill>
              <a:latin typeface="Segoe UI"/>
              <a:cs typeface="Segoe UI"/>
            </a:endParaRPr>
          </a:p>
          <a:p>
            <a:pPr marL="945549" marR="12953" defTabSz="932597">
              <a:spcBef>
                <a:spcPts val="41"/>
              </a:spcBef>
              <a:defRPr/>
            </a:pPr>
            <a:endParaRPr lang="en-US" sz="1632" spc="-10" dirty="0">
              <a:solidFill>
                <a:srgbClr val="282828"/>
              </a:solidFill>
              <a:latin typeface="Segoe UI"/>
              <a:cs typeface="Segoe UI"/>
            </a:endParaRPr>
          </a:p>
          <a:p>
            <a:pPr marL="945549" marR="12953" defTabSz="932597">
              <a:spcBef>
                <a:spcPts val="41"/>
              </a:spcBef>
              <a:defRPr/>
            </a:pPr>
            <a:r>
              <a:rPr lang="en-US" sz="1632" spc="-10" dirty="0">
                <a:solidFill>
                  <a:srgbClr val="282828"/>
                </a:solidFill>
                <a:latin typeface="Segoe UI"/>
                <a:cs typeface="Segoe UI"/>
              </a:rPr>
              <a:t>Fu</a:t>
            </a:r>
            <a:r>
              <a:rPr lang="en-US" sz="1632" spc="-15" dirty="0">
                <a:solidFill>
                  <a:srgbClr val="282828"/>
                </a:solidFill>
                <a:latin typeface="Segoe UI"/>
                <a:cs typeface="Segoe UI"/>
              </a:rPr>
              <a:t>l</a:t>
            </a:r>
            <a:r>
              <a:rPr lang="en-US" sz="1632" spc="-5" dirty="0">
                <a:solidFill>
                  <a:srgbClr val="282828"/>
                </a:solidFill>
                <a:latin typeface="Segoe UI"/>
                <a:cs typeface="Segoe UI"/>
              </a:rPr>
              <a:t>l</a:t>
            </a:r>
            <a:r>
              <a:rPr lang="en-US" sz="1632" spc="10" dirty="0">
                <a:solidFill>
                  <a:srgbClr val="282828"/>
                </a:solidFill>
                <a:latin typeface="Segoe UI"/>
                <a:cs typeface="Segoe UI"/>
              </a:rPr>
              <a:t> </a:t>
            </a:r>
            <a:r>
              <a:rPr lang="en-US" sz="1632" spc="-20" dirty="0">
                <a:solidFill>
                  <a:srgbClr val="282828"/>
                </a:solidFill>
                <a:latin typeface="Segoe UI"/>
                <a:cs typeface="Segoe UI"/>
              </a:rPr>
              <a:t>sc</a:t>
            </a:r>
            <a:r>
              <a:rPr lang="en-US" sz="1632" spc="-41" dirty="0">
                <a:solidFill>
                  <a:srgbClr val="282828"/>
                </a:solidFill>
                <a:latin typeface="Segoe UI"/>
                <a:cs typeface="Segoe UI"/>
              </a:rPr>
              <a:t>r</a:t>
            </a:r>
            <a:r>
              <a:rPr lang="en-US" sz="1632" spc="-10" dirty="0">
                <a:solidFill>
                  <a:srgbClr val="282828"/>
                </a:solidFill>
                <a:latin typeface="Segoe UI"/>
                <a:cs typeface="Segoe UI"/>
              </a:rPr>
              <a:t>e</a:t>
            </a:r>
            <a:r>
              <a:rPr lang="en-US" sz="1632" spc="-5" dirty="0">
                <a:solidFill>
                  <a:srgbClr val="282828"/>
                </a:solidFill>
                <a:latin typeface="Segoe UI"/>
                <a:cs typeface="Segoe UI"/>
              </a:rPr>
              <a:t>e</a:t>
            </a:r>
            <a:r>
              <a:rPr lang="en-US" sz="1632" spc="-10" dirty="0">
                <a:solidFill>
                  <a:srgbClr val="282828"/>
                </a:solidFill>
                <a:latin typeface="Segoe UI"/>
                <a:cs typeface="Segoe UI"/>
              </a:rPr>
              <a:t>n</a:t>
            </a:r>
            <a:r>
              <a:rPr lang="en-US" sz="1632" spc="10" dirty="0">
                <a:solidFill>
                  <a:srgbClr val="282828"/>
                </a:solidFill>
                <a:latin typeface="Segoe UI"/>
                <a:cs typeface="Segoe UI"/>
              </a:rPr>
              <a:t> </a:t>
            </a:r>
            <a:r>
              <a:rPr lang="en-US" sz="1632" spc="-20" dirty="0">
                <a:solidFill>
                  <a:srgbClr val="282828"/>
                </a:solidFill>
                <a:latin typeface="Segoe UI"/>
                <a:cs typeface="Segoe UI"/>
              </a:rPr>
              <a:t>W</a:t>
            </a:r>
            <a:r>
              <a:rPr lang="en-US" sz="1632" spc="-5" dirty="0">
                <a:solidFill>
                  <a:srgbClr val="282828"/>
                </a:solidFill>
                <a:latin typeface="Segoe UI"/>
                <a:cs typeface="Segoe UI"/>
              </a:rPr>
              <a:t>i</a:t>
            </a:r>
            <a:r>
              <a:rPr lang="en-US" sz="1632" spc="-20" dirty="0">
                <a:solidFill>
                  <a:srgbClr val="282828"/>
                </a:solidFill>
                <a:latin typeface="Segoe UI"/>
                <a:cs typeface="Segoe UI"/>
              </a:rPr>
              <a:t>n</a:t>
            </a:r>
            <a:r>
              <a:rPr lang="en-US" sz="1632" spc="-15" dirty="0">
                <a:solidFill>
                  <a:srgbClr val="282828"/>
                </a:solidFill>
                <a:latin typeface="Segoe UI"/>
                <a:cs typeface="Segoe UI"/>
              </a:rPr>
              <a:t>d</a:t>
            </a:r>
            <a:r>
              <a:rPr lang="en-US" sz="1632" spc="-10" dirty="0">
                <a:solidFill>
                  <a:srgbClr val="282828"/>
                </a:solidFill>
                <a:latin typeface="Segoe UI"/>
                <a:cs typeface="Segoe UI"/>
              </a:rPr>
              <a:t>ows</a:t>
            </a:r>
            <a:r>
              <a:rPr lang="en-US" sz="1632" spc="15" dirty="0">
                <a:solidFill>
                  <a:srgbClr val="282828"/>
                </a:solidFill>
                <a:latin typeface="Segoe UI"/>
                <a:cs typeface="Segoe UI"/>
              </a:rPr>
              <a:t> </a:t>
            </a:r>
            <a:r>
              <a:rPr lang="en-US" sz="1632" spc="-10" dirty="0">
                <a:solidFill>
                  <a:srgbClr val="282828"/>
                </a:solidFill>
                <a:latin typeface="Segoe UI"/>
                <a:cs typeface="Segoe UI"/>
              </a:rPr>
              <a:t>10</a:t>
            </a:r>
            <a:r>
              <a:rPr lang="en-US" sz="1632" spc="-5" dirty="0">
                <a:solidFill>
                  <a:srgbClr val="282828"/>
                </a:solidFill>
                <a:latin typeface="Segoe UI"/>
                <a:cs typeface="Segoe UI"/>
              </a:rPr>
              <a:t> </a:t>
            </a:r>
            <a:r>
              <a:rPr lang="en-US" sz="1632" spc="-10" dirty="0">
                <a:solidFill>
                  <a:srgbClr val="282828"/>
                </a:solidFill>
                <a:latin typeface="Segoe UI"/>
                <a:cs typeface="Segoe UI"/>
              </a:rPr>
              <a:t>and</a:t>
            </a:r>
            <a:r>
              <a:rPr lang="en-US" sz="1632" spc="-15" dirty="0">
                <a:solidFill>
                  <a:srgbClr val="282828"/>
                </a:solidFill>
                <a:latin typeface="Segoe UI"/>
                <a:cs typeface="Segoe UI"/>
              </a:rPr>
              <a:t> </a:t>
            </a:r>
            <a:r>
              <a:rPr lang="en-US" sz="1632" spc="-20" dirty="0">
                <a:solidFill>
                  <a:srgbClr val="282828"/>
                </a:solidFill>
                <a:latin typeface="Segoe UI"/>
                <a:cs typeface="Segoe UI"/>
              </a:rPr>
              <a:t>O</a:t>
            </a:r>
            <a:r>
              <a:rPr lang="en-US" sz="1632" spc="-5" dirty="0">
                <a:solidFill>
                  <a:srgbClr val="282828"/>
                </a:solidFill>
                <a:latin typeface="Segoe UI"/>
                <a:cs typeface="Segoe UI"/>
              </a:rPr>
              <a:t>f</a:t>
            </a:r>
            <a:r>
              <a:rPr lang="en-US" sz="1632" dirty="0">
                <a:solidFill>
                  <a:srgbClr val="282828"/>
                </a:solidFill>
                <a:latin typeface="Segoe UI"/>
                <a:cs typeface="Segoe UI"/>
              </a:rPr>
              <a:t>f</a:t>
            </a:r>
            <a:r>
              <a:rPr lang="en-US" sz="1632" spc="-5" dirty="0">
                <a:solidFill>
                  <a:srgbClr val="282828"/>
                </a:solidFill>
                <a:latin typeface="Segoe UI"/>
                <a:cs typeface="Segoe UI"/>
              </a:rPr>
              <a:t>i</a:t>
            </a:r>
            <a:r>
              <a:rPr lang="en-US" sz="1632" spc="-20" dirty="0">
                <a:solidFill>
                  <a:srgbClr val="282828"/>
                </a:solidFill>
                <a:latin typeface="Segoe UI"/>
                <a:cs typeface="Segoe UI"/>
              </a:rPr>
              <a:t>c</a:t>
            </a:r>
            <a:r>
              <a:rPr lang="en-US" sz="1632" spc="-10" dirty="0">
                <a:solidFill>
                  <a:srgbClr val="282828"/>
                </a:solidFill>
                <a:latin typeface="Segoe UI"/>
                <a:cs typeface="Segoe UI"/>
              </a:rPr>
              <a:t>e</a:t>
            </a:r>
            <a:r>
              <a:rPr lang="en-US" sz="1632" spc="20" dirty="0">
                <a:solidFill>
                  <a:srgbClr val="282828"/>
                </a:solidFill>
                <a:latin typeface="Segoe UI"/>
                <a:cs typeface="Segoe UI"/>
              </a:rPr>
              <a:t> </a:t>
            </a:r>
            <a:r>
              <a:rPr lang="en-US" sz="1632" spc="-10" dirty="0">
                <a:solidFill>
                  <a:srgbClr val="282828"/>
                </a:solidFill>
                <a:latin typeface="Segoe UI"/>
                <a:cs typeface="Segoe UI"/>
              </a:rPr>
              <a:t>365</a:t>
            </a:r>
            <a:r>
              <a:rPr lang="en-US" sz="1632" spc="-5" dirty="0">
                <a:solidFill>
                  <a:srgbClr val="282828"/>
                </a:solidFill>
                <a:latin typeface="Segoe UI"/>
                <a:cs typeface="Segoe UI"/>
              </a:rPr>
              <a:t> </a:t>
            </a:r>
            <a:r>
              <a:rPr lang="en-US" sz="1632" spc="-25" dirty="0">
                <a:solidFill>
                  <a:srgbClr val="282828"/>
                </a:solidFill>
                <a:latin typeface="Segoe UI"/>
                <a:cs typeface="Segoe UI"/>
              </a:rPr>
              <a:t>P</a:t>
            </a:r>
            <a:r>
              <a:rPr lang="en-US" sz="1632" spc="-41" dirty="0">
                <a:solidFill>
                  <a:srgbClr val="282828"/>
                </a:solidFill>
                <a:latin typeface="Segoe UI"/>
                <a:cs typeface="Segoe UI"/>
              </a:rPr>
              <a:t>r</a:t>
            </a:r>
            <a:r>
              <a:rPr lang="en-US" sz="1632" spc="-10" dirty="0">
                <a:solidFill>
                  <a:srgbClr val="282828"/>
                </a:solidFill>
                <a:latin typeface="Segoe UI"/>
                <a:cs typeface="Segoe UI"/>
              </a:rPr>
              <a:t>o</a:t>
            </a:r>
            <a:r>
              <a:rPr lang="en-US" sz="1632" spc="-20" dirty="0">
                <a:solidFill>
                  <a:srgbClr val="282828"/>
                </a:solidFill>
                <a:latin typeface="Segoe UI"/>
                <a:cs typeface="Segoe UI"/>
              </a:rPr>
              <a:t>P</a:t>
            </a:r>
            <a:r>
              <a:rPr lang="en-US" sz="1632" spc="-5" dirty="0">
                <a:solidFill>
                  <a:srgbClr val="282828"/>
                </a:solidFill>
                <a:latin typeface="Segoe UI"/>
                <a:cs typeface="Segoe UI"/>
              </a:rPr>
              <a:t>l</a:t>
            </a:r>
            <a:r>
              <a:rPr lang="en-US" sz="1632" spc="-20" dirty="0">
                <a:solidFill>
                  <a:srgbClr val="282828"/>
                </a:solidFill>
                <a:latin typeface="Segoe UI"/>
                <a:cs typeface="Segoe UI"/>
              </a:rPr>
              <a:t>u</a:t>
            </a:r>
            <a:r>
              <a:rPr lang="en-US" sz="1632" spc="-10" dirty="0">
                <a:solidFill>
                  <a:srgbClr val="282828"/>
                </a:solidFill>
                <a:latin typeface="Segoe UI"/>
                <a:cs typeface="Segoe UI"/>
              </a:rPr>
              <a:t>s experien</a:t>
            </a:r>
            <a:r>
              <a:rPr lang="en-US" sz="1632" spc="-20" dirty="0">
                <a:solidFill>
                  <a:srgbClr val="282828"/>
                </a:solidFill>
                <a:latin typeface="Segoe UI"/>
                <a:cs typeface="Segoe UI"/>
              </a:rPr>
              <a:t>c</a:t>
            </a:r>
            <a:r>
              <a:rPr lang="en-US" sz="1632" spc="-10" dirty="0">
                <a:solidFill>
                  <a:srgbClr val="282828"/>
                </a:solidFill>
                <a:latin typeface="Segoe UI"/>
                <a:cs typeface="Segoe UI"/>
              </a:rPr>
              <a:t>e</a:t>
            </a:r>
            <a:r>
              <a:rPr lang="en-US" sz="1632" spc="15" dirty="0">
                <a:solidFill>
                  <a:srgbClr val="282828"/>
                </a:solidFill>
                <a:latin typeface="Segoe UI"/>
                <a:cs typeface="Segoe UI"/>
              </a:rPr>
              <a:t> </a:t>
            </a:r>
            <a:r>
              <a:rPr lang="en-US" sz="1632" spc="-5" dirty="0">
                <a:solidFill>
                  <a:srgbClr val="282828"/>
                </a:solidFill>
                <a:latin typeface="Segoe UI"/>
                <a:cs typeface="Segoe UI"/>
              </a:rPr>
              <a:t>f</a:t>
            </a:r>
            <a:r>
              <a:rPr lang="en-US" sz="1632" spc="-36" dirty="0">
                <a:solidFill>
                  <a:srgbClr val="282828"/>
                </a:solidFill>
                <a:latin typeface="Segoe UI"/>
                <a:cs typeface="Segoe UI"/>
              </a:rPr>
              <a:t>r</a:t>
            </a:r>
            <a:r>
              <a:rPr lang="en-US" sz="1632" spc="-15" dirty="0">
                <a:solidFill>
                  <a:srgbClr val="282828"/>
                </a:solidFill>
                <a:latin typeface="Segoe UI"/>
                <a:cs typeface="Segoe UI"/>
              </a:rPr>
              <a:t>om</a:t>
            </a:r>
            <a:r>
              <a:rPr lang="en-US" sz="1632" spc="5" dirty="0">
                <a:solidFill>
                  <a:srgbClr val="282828"/>
                </a:solidFill>
                <a:latin typeface="Segoe UI"/>
                <a:cs typeface="Segoe UI"/>
              </a:rPr>
              <a:t> </a:t>
            </a:r>
            <a:r>
              <a:rPr lang="en-US" sz="1632" spc="-10" dirty="0">
                <a:solidFill>
                  <a:srgbClr val="282828"/>
                </a:solidFill>
                <a:latin typeface="Segoe UI"/>
                <a:cs typeface="Segoe UI"/>
              </a:rPr>
              <a:t>S</a:t>
            </a:r>
            <a:r>
              <a:rPr lang="en-US" sz="1632" spc="-5" dirty="0">
                <a:solidFill>
                  <a:srgbClr val="282828"/>
                </a:solidFill>
                <a:latin typeface="Segoe UI"/>
                <a:cs typeface="Segoe UI"/>
              </a:rPr>
              <a:t>a</a:t>
            </a:r>
            <a:r>
              <a:rPr lang="en-US" sz="1632" spc="-15" dirty="0">
                <a:solidFill>
                  <a:srgbClr val="282828"/>
                </a:solidFill>
                <a:latin typeface="Segoe UI"/>
                <a:cs typeface="Segoe UI"/>
              </a:rPr>
              <a:t>ms</a:t>
            </a:r>
            <a:r>
              <a:rPr lang="en-US" sz="1632" spc="-20" dirty="0">
                <a:solidFill>
                  <a:srgbClr val="282828"/>
                </a:solidFill>
                <a:latin typeface="Segoe UI"/>
                <a:cs typeface="Segoe UI"/>
              </a:rPr>
              <a:t>u</a:t>
            </a:r>
            <a:r>
              <a:rPr lang="en-US" sz="1632" spc="-10" dirty="0">
                <a:solidFill>
                  <a:srgbClr val="282828"/>
                </a:solidFill>
                <a:latin typeface="Segoe UI"/>
                <a:cs typeface="Segoe UI"/>
              </a:rPr>
              <a:t>ng</a:t>
            </a:r>
            <a:r>
              <a:rPr lang="en-US" sz="1632" spc="-5" dirty="0">
                <a:solidFill>
                  <a:srgbClr val="282828"/>
                </a:solidFill>
                <a:latin typeface="Segoe UI"/>
                <a:cs typeface="Segoe UI"/>
              </a:rPr>
              <a:t> </a:t>
            </a:r>
            <a:r>
              <a:rPr lang="en-US" sz="1632" spc="-10" dirty="0">
                <a:solidFill>
                  <a:srgbClr val="282828"/>
                </a:solidFill>
                <a:latin typeface="Segoe UI"/>
                <a:cs typeface="Segoe UI"/>
              </a:rPr>
              <a:t>De</a:t>
            </a:r>
            <a:r>
              <a:rPr lang="en-US" sz="1632" spc="-15" dirty="0">
                <a:solidFill>
                  <a:srgbClr val="282828"/>
                </a:solidFill>
                <a:latin typeface="Segoe UI"/>
                <a:cs typeface="Segoe UI"/>
              </a:rPr>
              <a:t>X-</a:t>
            </a:r>
            <a:r>
              <a:rPr lang="en-US" sz="1632" spc="-10" dirty="0">
                <a:solidFill>
                  <a:srgbClr val="282828"/>
                </a:solidFill>
                <a:latin typeface="Segoe UI"/>
                <a:cs typeface="Segoe UI"/>
              </a:rPr>
              <a:t>enabled</a:t>
            </a:r>
            <a:r>
              <a:rPr lang="en-US" sz="1632" spc="10" dirty="0">
                <a:solidFill>
                  <a:srgbClr val="282828"/>
                </a:solidFill>
                <a:latin typeface="Segoe UI"/>
                <a:cs typeface="Segoe UI"/>
              </a:rPr>
              <a:t> </a:t>
            </a:r>
            <a:r>
              <a:rPr lang="en-US" sz="1632" spc="-10" dirty="0">
                <a:solidFill>
                  <a:srgbClr val="282828"/>
                </a:solidFill>
                <a:latin typeface="Segoe UI"/>
                <a:cs typeface="Segoe UI"/>
              </a:rPr>
              <a:t>mobi</a:t>
            </a:r>
            <a:r>
              <a:rPr lang="en-US" sz="1632" spc="-15" dirty="0">
                <a:solidFill>
                  <a:srgbClr val="282828"/>
                </a:solidFill>
                <a:latin typeface="Segoe UI"/>
                <a:cs typeface="Segoe UI"/>
              </a:rPr>
              <a:t>l</a:t>
            </a:r>
            <a:r>
              <a:rPr lang="en-US" sz="1632" spc="-10" dirty="0">
                <a:solidFill>
                  <a:srgbClr val="282828"/>
                </a:solidFill>
                <a:latin typeface="Segoe UI"/>
                <a:cs typeface="Segoe UI"/>
              </a:rPr>
              <a:t>e</a:t>
            </a:r>
            <a:r>
              <a:rPr lang="en-US" sz="1632" spc="5" dirty="0">
                <a:solidFill>
                  <a:srgbClr val="282828"/>
                </a:solidFill>
                <a:latin typeface="Segoe UI"/>
                <a:cs typeface="Segoe UI"/>
              </a:rPr>
              <a:t> </a:t>
            </a:r>
            <a:r>
              <a:rPr lang="en-US" sz="1632" spc="-10" dirty="0">
                <a:solidFill>
                  <a:srgbClr val="282828"/>
                </a:solidFill>
                <a:latin typeface="Segoe UI"/>
                <a:cs typeface="Segoe UI"/>
              </a:rPr>
              <a:t>devices, p</a:t>
            </a:r>
            <a:r>
              <a:rPr lang="en-US" sz="1632" spc="-41" dirty="0">
                <a:solidFill>
                  <a:srgbClr val="282828"/>
                </a:solidFill>
                <a:latin typeface="Segoe UI"/>
                <a:cs typeface="Segoe UI"/>
              </a:rPr>
              <a:t>r</a:t>
            </a:r>
            <a:r>
              <a:rPr lang="en-US" sz="1632" spc="-10" dirty="0">
                <a:solidFill>
                  <a:srgbClr val="282828"/>
                </a:solidFill>
                <a:latin typeface="Segoe UI"/>
                <a:cs typeface="Segoe UI"/>
              </a:rPr>
              <a:t>ovidi</a:t>
            </a:r>
            <a:r>
              <a:rPr lang="en-US" sz="1632" spc="-20" dirty="0">
                <a:solidFill>
                  <a:srgbClr val="282828"/>
                </a:solidFill>
                <a:latin typeface="Segoe UI"/>
                <a:cs typeface="Segoe UI"/>
              </a:rPr>
              <a:t>n</a:t>
            </a:r>
            <a:r>
              <a:rPr lang="en-US" sz="1632" spc="-10" dirty="0">
                <a:solidFill>
                  <a:srgbClr val="282828"/>
                </a:solidFill>
                <a:latin typeface="Segoe UI"/>
                <a:cs typeface="Segoe UI"/>
              </a:rPr>
              <a:t>g</a:t>
            </a:r>
            <a:r>
              <a:rPr lang="en-US" sz="1632" spc="10" dirty="0">
                <a:solidFill>
                  <a:srgbClr val="282828"/>
                </a:solidFill>
                <a:latin typeface="Segoe UI"/>
                <a:cs typeface="Segoe UI"/>
              </a:rPr>
              <a:t> </a:t>
            </a:r>
            <a:r>
              <a:rPr lang="en-US" sz="1632" spc="-10" dirty="0">
                <a:solidFill>
                  <a:srgbClr val="282828"/>
                </a:solidFill>
                <a:latin typeface="Segoe UI"/>
                <a:cs typeface="Segoe UI"/>
              </a:rPr>
              <a:t>the</a:t>
            </a:r>
            <a:r>
              <a:rPr lang="en-US" sz="1632" spc="-5" dirty="0">
                <a:solidFill>
                  <a:srgbClr val="282828"/>
                </a:solidFill>
                <a:latin typeface="Segoe UI"/>
                <a:cs typeface="Segoe UI"/>
              </a:rPr>
              <a:t> </a:t>
            </a:r>
            <a:r>
              <a:rPr lang="en-US" sz="1632" b="1" spc="-25" dirty="0">
                <a:solidFill>
                  <a:srgbClr val="282828"/>
                </a:solidFill>
                <a:latin typeface="Segoe UI"/>
                <a:cs typeface="Segoe UI"/>
              </a:rPr>
              <a:t>W</a:t>
            </a:r>
            <a:r>
              <a:rPr lang="en-US" sz="1632" b="1" spc="-5" dirty="0">
                <a:solidFill>
                  <a:srgbClr val="282828"/>
                </a:solidFill>
                <a:latin typeface="Segoe UI"/>
                <a:cs typeface="Segoe UI"/>
              </a:rPr>
              <a:t>i</a:t>
            </a:r>
            <a:r>
              <a:rPr lang="en-US" sz="1632" b="1" spc="-15" dirty="0">
                <a:solidFill>
                  <a:srgbClr val="282828"/>
                </a:solidFill>
                <a:latin typeface="Segoe UI"/>
                <a:cs typeface="Segoe UI"/>
              </a:rPr>
              <a:t>n</a:t>
            </a:r>
            <a:r>
              <a:rPr lang="en-US" sz="1632" b="1" spc="-10" dirty="0">
                <a:solidFill>
                  <a:srgbClr val="282828"/>
                </a:solidFill>
                <a:latin typeface="Segoe UI"/>
                <a:cs typeface="Segoe UI"/>
              </a:rPr>
              <a:t>do</a:t>
            </a:r>
            <a:r>
              <a:rPr lang="en-US" sz="1632" b="1" spc="-20" dirty="0">
                <a:solidFill>
                  <a:srgbClr val="282828"/>
                </a:solidFill>
                <a:latin typeface="Segoe UI"/>
                <a:cs typeface="Segoe UI"/>
              </a:rPr>
              <a:t>w</a:t>
            </a:r>
            <a:r>
              <a:rPr lang="en-US" sz="1632" b="1" spc="-10" dirty="0">
                <a:solidFill>
                  <a:srgbClr val="282828"/>
                </a:solidFill>
                <a:latin typeface="Segoe UI"/>
                <a:cs typeface="Segoe UI"/>
              </a:rPr>
              <a:t>s</a:t>
            </a:r>
            <a:r>
              <a:rPr lang="en-US" sz="1632" b="1" spc="20" dirty="0">
                <a:solidFill>
                  <a:srgbClr val="282828"/>
                </a:solidFill>
                <a:latin typeface="Segoe UI"/>
                <a:cs typeface="Segoe UI"/>
              </a:rPr>
              <a:t> </a:t>
            </a:r>
            <a:r>
              <a:rPr lang="en-US" sz="1632" b="1" spc="-10" dirty="0">
                <a:solidFill>
                  <a:srgbClr val="282828"/>
                </a:solidFill>
                <a:latin typeface="Segoe UI"/>
                <a:cs typeface="Segoe UI"/>
              </a:rPr>
              <a:t>Vi</a:t>
            </a:r>
            <a:r>
              <a:rPr lang="en-US" sz="1632" b="1" spc="31" dirty="0">
                <a:solidFill>
                  <a:srgbClr val="282828"/>
                </a:solidFill>
                <a:latin typeface="Segoe UI"/>
                <a:cs typeface="Segoe UI"/>
              </a:rPr>
              <a:t>r</a:t>
            </a:r>
            <a:r>
              <a:rPr lang="en-US" sz="1632" b="1" spc="-10" dirty="0">
                <a:solidFill>
                  <a:srgbClr val="282828"/>
                </a:solidFill>
                <a:latin typeface="Segoe UI"/>
                <a:cs typeface="Segoe UI"/>
              </a:rPr>
              <a:t>tual</a:t>
            </a:r>
            <a:r>
              <a:rPr lang="en-US" sz="1632" b="1" spc="10" dirty="0">
                <a:solidFill>
                  <a:srgbClr val="282828"/>
                </a:solidFill>
                <a:latin typeface="Segoe UI"/>
                <a:cs typeface="Segoe UI"/>
              </a:rPr>
              <a:t> </a:t>
            </a:r>
            <a:r>
              <a:rPr lang="en-US" sz="1632" b="1" spc="-10" dirty="0">
                <a:solidFill>
                  <a:srgbClr val="282828"/>
                </a:solidFill>
                <a:latin typeface="Segoe UI"/>
                <a:cs typeface="Segoe UI"/>
              </a:rPr>
              <a:t>Des</a:t>
            </a:r>
            <a:r>
              <a:rPr lang="en-US" sz="1632" b="1" spc="-31" dirty="0">
                <a:solidFill>
                  <a:srgbClr val="282828"/>
                </a:solidFill>
                <a:latin typeface="Segoe UI"/>
                <a:cs typeface="Segoe UI"/>
              </a:rPr>
              <a:t>k</a:t>
            </a:r>
            <a:r>
              <a:rPr lang="en-US" sz="1632" b="1" spc="-25" dirty="0">
                <a:solidFill>
                  <a:srgbClr val="282828"/>
                </a:solidFill>
                <a:latin typeface="Segoe UI"/>
                <a:cs typeface="Segoe UI"/>
              </a:rPr>
              <a:t>t</a:t>
            </a:r>
            <a:r>
              <a:rPr lang="en-US" sz="1632" b="1" spc="-10" dirty="0">
                <a:solidFill>
                  <a:srgbClr val="282828"/>
                </a:solidFill>
                <a:latin typeface="Segoe UI"/>
                <a:cs typeface="Segoe UI"/>
              </a:rPr>
              <a:t>op</a:t>
            </a:r>
            <a:r>
              <a:rPr lang="en-US" sz="1632" b="1" spc="15" dirty="0">
                <a:solidFill>
                  <a:srgbClr val="282828"/>
                </a:solidFill>
                <a:latin typeface="Segoe UI"/>
                <a:cs typeface="Segoe UI"/>
              </a:rPr>
              <a:t> </a:t>
            </a:r>
            <a:r>
              <a:rPr lang="en-US" sz="1632" b="1" spc="-10" dirty="0">
                <a:solidFill>
                  <a:srgbClr val="282828"/>
                </a:solidFill>
                <a:latin typeface="Segoe UI"/>
                <a:cs typeface="Segoe UI"/>
              </a:rPr>
              <a:t>experien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e</a:t>
            </a:r>
            <a:r>
              <a:rPr lang="en-US" sz="1632" b="1" spc="15" dirty="0">
                <a:solidFill>
                  <a:srgbClr val="282828"/>
                </a:solidFill>
                <a:latin typeface="Segoe UI"/>
                <a:cs typeface="Segoe UI"/>
              </a:rPr>
              <a:t> </a:t>
            </a:r>
            <a:r>
              <a:rPr lang="en-US" sz="1632" b="1" spc="-10" dirty="0">
                <a:solidFill>
                  <a:srgbClr val="282828"/>
                </a:solidFill>
                <a:latin typeface="Segoe UI"/>
                <a:cs typeface="Segoe UI"/>
              </a:rPr>
              <a:t>on an And</a:t>
            </a:r>
            <a:r>
              <a:rPr lang="en-US" sz="1632" b="1" spc="-46" dirty="0">
                <a:solidFill>
                  <a:srgbClr val="282828"/>
                </a:solidFill>
                <a:latin typeface="Segoe UI"/>
                <a:cs typeface="Segoe UI"/>
              </a:rPr>
              <a:t>r</a:t>
            </a:r>
            <a:r>
              <a:rPr lang="en-US" sz="1632" b="1" spc="-10" dirty="0">
                <a:solidFill>
                  <a:srgbClr val="282828"/>
                </a:solidFill>
                <a:latin typeface="Segoe UI"/>
                <a:cs typeface="Segoe UI"/>
              </a:rPr>
              <a:t>oid</a:t>
            </a:r>
            <a:r>
              <a:rPr lang="en-US" sz="1632" b="1" spc="10" dirty="0">
                <a:solidFill>
                  <a:srgbClr val="282828"/>
                </a:solidFill>
                <a:latin typeface="Segoe UI"/>
                <a:cs typeface="Segoe UI"/>
              </a:rPr>
              <a:t> </a:t>
            </a:r>
            <a:r>
              <a:rPr lang="en-US" sz="1632" b="1" spc="-10" dirty="0">
                <a:solidFill>
                  <a:srgbClr val="282828"/>
                </a:solidFill>
                <a:latin typeface="Segoe UI"/>
                <a:cs typeface="Segoe UI"/>
              </a:rPr>
              <a:t>endpoi</a:t>
            </a:r>
            <a:r>
              <a:rPr lang="en-US" sz="1632" b="1" spc="-20" dirty="0">
                <a:solidFill>
                  <a:srgbClr val="282828"/>
                </a:solidFill>
                <a:latin typeface="Segoe UI"/>
                <a:cs typeface="Segoe UI"/>
              </a:rPr>
              <a:t>n</a:t>
            </a:r>
            <a:r>
              <a:rPr lang="en-US" sz="1632" b="1" spc="-10" dirty="0">
                <a:solidFill>
                  <a:srgbClr val="282828"/>
                </a:solidFill>
                <a:latin typeface="Segoe UI"/>
                <a:cs typeface="Segoe UI"/>
              </a:rPr>
              <a:t>t</a:t>
            </a:r>
            <a:endParaRPr lang="en-US" sz="1632" b="1" dirty="0">
              <a:solidFill>
                <a:prstClr val="black"/>
              </a:solidFill>
              <a:latin typeface="Segoe UI"/>
              <a:cs typeface="Segoe UI"/>
            </a:endParaRPr>
          </a:p>
          <a:p>
            <a:pPr defTabSz="932597">
              <a:lnSpc>
                <a:spcPts val="918"/>
              </a:lnSpc>
              <a:spcBef>
                <a:spcPts val="18"/>
              </a:spcBef>
              <a:defRPr/>
            </a:pPr>
            <a:endParaRPr lang="en-US" sz="918" dirty="0">
              <a:solidFill>
                <a:prstClr val="black"/>
              </a:solidFill>
              <a:latin typeface="Calibri"/>
            </a:endParaRPr>
          </a:p>
          <a:p>
            <a:pPr defTabSz="932597">
              <a:lnSpc>
                <a:spcPts val="1020"/>
              </a:lnSpc>
              <a:defRPr/>
            </a:pPr>
            <a:endParaRPr lang="en-US" sz="1020" dirty="0">
              <a:solidFill>
                <a:prstClr val="black"/>
              </a:solidFill>
              <a:latin typeface="Calibri"/>
            </a:endParaRPr>
          </a:p>
          <a:p>
            <a:pPr marL="945549" marR="142480" defTabSz="932597">
              <a:lnSpc>
                <a:spcPct val="100099"/>
              </a:lnSpc>
              <a:defRPr/>
            </a:pPr>
            <a:r>
              <a:rPr lang="en-US" sz="1632" spc="-10" dirty="0">
                <a:solidFill>
                  <a:srgbClr val="282828"/>
                </a:solidFill>
                <a:latin typeface="Segoe UI"/>
                <a:cs typeface="Segoe UI"/>
              </a:rPr>
              <a:t>E</a:t>
            </a:r>
            <a:r>
              <a:rPr lang="en-US" sz="1632" spc="-20" dirty="0">
                <a:solidFill>
                  <a:srgbClr val="282828"/>
                </a:solidFill>
                <a:latin typeface="Segoe UI"/>
                <a:cs typeface="Segoe UI"/>
              </a:rPr>
              <a:t>n</a:t>
            </a:r>
            <a:r>
              <a:rPr lang="en-US" sz="1632" spc="-10" dirty="0">
                <a:solidFill>
                  <a:srgbClr val="282828"/>
                </a:solidFill>
                <a:latin typeface="Segoe UI"/>
                <a:cs typeface="Segoe UI"/>
              </a:rPr>
              <a:t>han</a:t>
            </a:r>
            <a:r>
              <a:rPr lang="en-US" sz="1632" spc="-20" dirty="0">
                <a:solidFill>
                  <a:srgbClr val="282828"/>
                </a:solidFill>
                <a:latin typeface="Segoe UI"/>
                <a:cs typeface="Segoe UI"/>
              </a:rPr>
              <a:t>c</a:t>
            </a:r>
            <a:r>
              <a:rPr lang="en-US" sz="1632" spc="-10" dirty="0">
                <a:solidFill>
                  <a:srgbClr val="282828"/>
                </a:solidFill>
                <a:latin typeface="Segoe UI"/>
                <a:cs typeface="Segoe UI"/>
              </a:rPr>
              <a:t>ed</a:t>
            </a:r>
            <a:r>
              <a:rPr lang="en-US" sz="1632" spc="-5" dirty="0">
                <a:solidFill>
                  <a:srgbClr val="282828"/>
                </a:solidFill>
                <a:latin typeface="Segoe UI"/>
                <a:cs typeface="Segoe UI"/>
              </a:rPr>
              <a:t> </a:t>
            </a:r>
            <a:r>
              <a:rPr lang="en-US" sz="1632" spc="-10" dirty="0">
                <a:solidFill>
                  <a:srgbClr val="282828"/>
                </a:solidFill>
                <a:latin typeface="Segoe UI"/>
                <a:cs typeface="Segoe UI"/>
              </a:rPr>
              <a:t>mobi</a:t>
            </a:r>
            <a:r>
              <a:rPr lang="en-US" sz="1632" spc="-15" dirty="0">
                <a:solidFill>
                  <a:srgbClr val="282828"/>
                </a:solidFill>
                <a:latin typeface="Segoe UI"/>
                <a:cs typeface="Segoe UI"/>
              </a:rPr>
              <a:t>l</a:t>
            </a:r>
            <a:r>
              <a:rPr lang="en-US" sz="1632" spc="-10" dirty="0">
                <a:solidFill>
                  <a:srgbClr val="282828"/>
                </a:solidFill>
                <a:latin typeface="Segoe UI"/>
                <a:cs typeface="Segoe UI"/>
              </a:rPr>
              <a:t>ity</a:t>
            </a:r>
            <a:r>
              <a:rPr lang="en-US" sz="1632" spc="5" dirty="0">
                <a:solidFill>
                  <a:srgbClr val="282828"/>
                </a:solidFill>
                <a:latin typeface="Segoe UI"/>
                <a:cs typeface="Segoe UI"/>
              </a:rPr>
              <a:t> </a:t>
            </a:r>
            <a:r>
              <a:rPr lang="en-US" sz="1632" spc="-10" dirty="0">
                <a:solidFill>
                  <a:srgbClr val="282828"/>
                </a:solidFill>
                <a:latin typeface="Segoe UI"/>
                <a:cs typeface="Segoe UI"/>
              </a:rPr>
              <a:t>and p</a:t>
            </a:r>
            <a:r>
              <a:rPr lang="en-US" sz="1632" spc="-41" dirty="0">
                <a:solidFill>
                  <a:srgbClr val="282828"/>
                </a:solidFill>
                <a:latin typeface="Segoe UI"/>
                <a:cs typeface="Segoe UI"/>
              </a:rPr>
              <a:t>r</a:t>
            </a:r>
            <a:r>
              <a:rPr lang="en-US" sz="1632" spc="-10" dirty="0">
                <a:solidFill>
                  <a:srgbClr val="282828"/>
                </a:solidFill>
                <a:latin typeface="Segoe UI"/>
                <a:cs typeface="Segoe UI"/>
              </a:rPr>
              <a:t>od</a:t>
            </a:r>
            <a:r>
              <a:rPr lang="en-US" sz="1632" spc="-20" dirty="0">
                <a:solidFill>
                  <a:srgbClr val="282828"/>
                </a:solidFill>
                <a:latin typeface="Segoe UI"/>
                <a:cs typeface="Segoe UI"/>
              </a:rPr>
              <a:t>u</a:t>
            </a:r>
            <a:r>
              <a:rPr lang="en-US" sz="1632" spc="-15" dirty="0">
                <a:solidFill>
                  <a:srgbClr val="282828"/>
                </a:solidFill>
                <a:latin typeface="Segoe UI"/>
                <a:cs typeface="Segoe UI"/>
              </a:rPr>
              <a:t>c</a:t>
            </a:r>
            <a:r>
              <a:rPr lang="en-US" sz="1632" spc="-10" dirty="0">
                <a:solidFill>
                  <a:srgbClr val="282828"/>
                </a:solidFill>
                <a:latin typeface="Segoe UI"/>
                <a:cs typeface="Segoe UI"/>
              </a:rPr>
              <a:t>tivity</a:t>
            </a:r>
            <a:r>
              <a:rPr lang="en-US" sz="1632" spc="15" dirty="0">
                <a:solidFill>
                  <a:srgbClr val="282828"/>
                </a:solidFill>
                <a:latin typeface="Segoe UI"/>
                <a:cs typeface="Segoe UI"/>
              </a:rPr>
              <a:t> </a:t>
            </a:r>
            <a:r>
              <a:rPr lang="en-US" sz="1632" spc="-10" dirty="0">
                <a:solidFill>
                  <a:srgbClr val="282828"/>
                </a:solidFill>
                <a:latin typeface="Segoe UI"/>
                <a:cs typeface="Segoe UI"/>
              </a:rPr>
              <a:t>wi</a:t>
            </a:r>
            <a:r>
              <a:rPr lang="en-US" sz="1632" spc="-15" dirty="0">
                <a:solidFill>
                  <a:srgbClr val="282828"/>
                </a:solidFill>
                <a:latin typeface="Segoe UI"/>
                <a:cs typeface="Segoe UI"/>
              </a:rPr>
              <a:t>t</a:t>
            </a:r>
            <a:r>
              <a:rPr lang="en-US" sz="1632" spc="-10" dirty="0">
                <a:solidFill>
                  <a:srgbClr val="282828"/>
                </a:solidFill>
                <a:latin typeface="Segoe UI"/>
                <a:cs typeface="Segoe UI"/>
              </a:rPr>
              <a:t>h</a:t>
            </a:r>
            <a:r>
              <a:rPr lang="en-US" sz="1632" spc="-5" dirty="0">
                <a:solidFill>
                  <a:srgbClr val="282828"/>
                </a:solidFill>
                <a:latin typeface="Segoe UI"/>
                <a:cs typeface="Segoe UI"/>
              </a:rPr>
              <a:t> </a:t>
            </a:r>
            <a:r>
              <a:rPr lang="en-US" sz="1632" b="1" spc="-15" dirty="0">
                <a:solidFill>
                  <a:srgbClr val="282828"/>
                </a:solidFill>
                <a:latin typeface="Segoe UI"/>
                <a:cs typeface="Segoe UI"/>
              </a:rPr>
              <a:t>sm</a:t>
            </a:r>
            <a:r>
              <a:rPr lang="en-US" sz="1632" b="1" spc="-5" dirty="0">
                <a:solidFill>
                  <a:srgbClr val="282828"/>
                </a:solidFill>
                <a:latin typeface="Segoe UI"/>
                <a:cs typeface="Segoe UI"/>
              </a:rPr>
              <a:t>all a</a:t>
            </a:r>
            <a:r>
              <a:rPr lang="en-US" sz="1632" b="1" spc="-10" dirty="0">
                <a:solidFill>
                  <a:srgbClr val="282828"/>
                </a:solidFill>
                <a:latin typeface="Segoe UI"/>
                <a:cs typeface="Segoe UI"/>
              </a:rPr>
              <a:t>nd</a:t>
            </a:r>
            <a:r>
              <a:rPr lang="en-US" sz="1632" b="1" spc="-15" dirty="0">
                <a:solidFill>
                  <a:srgbClr val="282828"/>
                </a:solidFill>
                <a:latin typeface="Segoe UI"/>
                <a:cs typeface="Segoe UI"/>
              </a:rPr>
              <a:t> </a:t>
            </a:r>
            <a:r>
              <a:rPr lang="en-US" sz="1632" b="1" spc="-10" dirty="0">
                <a:solidFill>
                  <a:srgbClr val="282828"/>
                </a:solidFill>
                <a:latin typeface="Segoe UI"/>
                <a:cs typeface="Segoe UI"/>
              </a:rPr>
              <a:t>big</a:t>
            </a:r>
            <a:r>
              <a:rPr lang="en-US" sz="1632" b="1" spc="-5" dirty="0">
                <a:solidFill>
                  <a:srgbClr val="282828"/>
                </a:solidFill>
                <a:latin typeface="Segoe UI"/>
                <a:cs typeface="Segoe UI"/>
              </a:rPr>
              <a:t> </a:t>
            </a:r>
            <a:r>
              <a:rPr lang="en-US" sz="1632" b="1" spc="-20" dirty="0">
                <a:solidFill>
                  <a:srgbClr val="282828"/>
                </a:solidFill>
                <a:latin typeface="Segoe UI"/>
                <a:cs typeface="Segoe UI"/>
              </a:rPr>
              <a:t>sc</a:t>
            </a:r>
            <a:r>
              <a:rPr lang="en-US" sz="1632" b="1" spc="-41" dirty="0">
                <a:solidFill>
                  <a:srgbClr val="282828"/>
                </a:solidFill>
                <a:latin typeface="Segoe UI"/>
                <a:cs typeface="Segoe UI"/>
              </a:rPr>
              <a:t>r</a:t>
            </a:r>
            <a:r>
              <a:rPr lang="en-US" sz="1632" b="1" spc="-10" dirty="0">
                <a:solidFill>
                  <a:srgbClr val="282828"/>
                </a:solidFill>
                <a:latin typeface="Segoe UI"/>
                <a:cs typeface="Segoe UI"/>
              </a:rPr>
              <a:t>e</a:t>
            </a:r>
            <a:r>
              <a:rPr lang="en-US" sz="1632" b="1" spc="-5" dirty="0">
                <a:solidFill>
                  <a:srgbClr val="282828"/>
                </a:solidFill>
                <a:latin typeface="Segoe UI"/>
                <a:cs typeface="Segoe UI"/>
              </a:rPr>
              <a:t>e</a:t>
            </a:r>
            <a:r>
              <a:rPr lang="en-US" sz="1632" b="1" spc="-10" dirty="0">
                <a:solidFill>
                  <a:srgbClr val="282828"/>
                </a:solidFill>
                <a:latin typeface="Segoe UI"/>
                <a:cs typeface="Segoe UI"/>
              </a:rPr>
              <a:t>n</a:t>
            </a:r>
            <a:r>
              <a:rPr lang="en-US" sz="1632" b="1" spc="10" dirty="0">
                <a:solidFill>
                  <a:srgbClr val="282828"/>
                </a:solidFill>
                <a:latin typeface="Segoe UI"/>
                <a:cs typeface="Segoe UI"/>
              </a:rPr>
              <a:t> </a:t>
            </a:r>
            <a:r>
              <a:rPr lang="en-US" sz="1632" b="1" spc="-10" dirty="0">
                <a:solidFill>
                  <a:srgbClr val="282828"/>
                </a:solidFill>
                <a:latin typeface="Segoe UI"/>
                <a:cs typeface="Segoe UI"/>
              </a:rPr>
              <a:t>experie</a:t>
            </a:r>
            <a:r>
              <a:rPr lang="en-US" sz="1632" b="1" spc="-15" dirty="0">
                <a:solidFill>
                  <a:srgbClr val="282828"/>
                </a:solidFill>
                <a:latin typeface="Segoe UI"/>
                <a:cs typeface="Segoe UI"/>
              </a:rPr>
              <a:t>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e</a:t>
            </a:r>
            <a:r>
              <a:rPr lang="en-US" sz="1632" spc="-10" dirty="0">
                <a:solidFill>
                  <a:srgbClr val="282828"/>
                </a:solidFill>
                <a:latin typeface="Segoe UI"/>
                <a:cs typeface="Segoe UI"/>
              </a:rPr>
              <a:t>,</a:t>
            </a:r>
            <a:r>
              <a:rPr lang="en-US" sz="1632" spc="15" dirty="0">
                <a:solidFill>
                  <a:srgbClr val="282828"/>
                </a:solidFill>
                <a:latin typeface="Segoe UI"/>
                <a:cs typeface="Segoe UI"/>
              </a:rPr>
              <a:t> </a:t>
            </a:r>
            <a:r>
              <a:rPr lang="en-US" sz="1632" spc="-10" dirty="0">
                <a:solidFill>
                  <a:srgbClr val="282828"/>
                </a:solidFill>
                <a:latin typeface="Segoe UI"/>
                <a:cs typeface="Segoe UI"/>
              </a:rPr>
              <a:t>allo</a:t>
            </a:r>
            <a:r>
              <a:rPr lang="en-US" sz="1632" spc="-25" dirty="0">
                <a:solidFill>
                  <a:srgbClr val="282828"/>
                </a:solidFill>
                <a:latin typeface="Segoe UI"/>
                <a:cs typeface="Segoe UI"/>
              </a:rPr>
              <a:t>w</a:t>
            </a:r>
            <a:r>
              <a:rPr lang="en-US" sz="1632" spc="-5" dirty="0">
                <a:solidFill>
                  <a:srgbClr val="282828"/>
                </a:solidFill>
                <a:latin typeface="Segoe UI"/>
                <a:cs typeface="Segoe UI"/>
              </a:rPr>
              <a:t>i</a:t>
            </a:r>
            <a:r>
              <a:rPr lang="en-US" sz="1632" spc="-20" dirty="0">
                <a:solidFill>
                  <a:srgbClr val="282828"/>
                </a:solidFill>
                <a:latin typeface="Segoe UI"/>
                <a:cs typeface="Segoe UI"/>
              </a:rPr>
              <a:t>n</a:t>
            </a:r>
            <a:r>
              <a:rPr lang="en-US" sz="1632" spc="-10" dirty="0">
                <a:solidFill>
                  <a:srgbClr val="282828"/>
                </a:solidFill>
                <a:latin typeface="Segoe UI"/>
                <a:cs typeface="Segoe UI"/>
              </a:rPr>
              <a:t>g</a:t>
            </a:r>
            <a:r>
              <a:rPr lang="en-US" sz="1632" spc="10" dirty="0">
                <a:solidFill>
                  <a:srgbClr val="282828"/>
                </a:solidFill>
                <a:latin typeface="Segoe UI"/>
                <a:cs typeface="Segoe UI"/>
              </a:rPr>
              <a:t> </a:t>
            </a:r>
            <a:r>
              <a:rPr lang="en-US" sz="1632" spc="-20" dirty="0">
                <a:solidFill>
                  <a:srgbClr val="282828"/>
                </a:solidFill>
                <a:latin typeface="Segoe UI"/>
                <a:cs typeface="Segoe UI"/>
              </a:rPr>
              <a:t>c</a:t>
            </a:r>
            <a:r>
              <a:rPr lang="en-US" sz="1632" spc="-10" dirty="0">
                <a:solidFill>
                  <a:srgbClr val="282828"/>
                </a:solidFill>
                <a:latin typeface="Segoe UI"/>
                <a:cs typeface="Segoe UI"/>
              </a:rPr>
              <a:t>u</a:t>
            </a:r>
            <a:r>
              <a:rPr lang="en-US" sz="1632" spc="-25" dirty="0">
                <a:solidFill>
                  <a:srgbClr val="282828"/>
                </a:solidFill>
                <a:latin typeface="Segoe UI"/>
                <a:cs typeface="Segoe UI"/>
              </a:rPr>
              <a:t>st</a:t>
            </a:r>
            <a:r>
              <a:rPr lang="en-US" sz="1632" spc="-15" dirty="0">
                <a:solidFill>
                  <a:srgbClr val="282828"/>
                </a:solidFill>
                <a:latin typeface="Segoe UI"/>
                <a:cs typeface="Segoe UI"/>
              </a:rPr>
              <a:t>ome</a:t>
            </a:r>
            <a:r>
              <a:rPr lang="en-US" sz="1632" spc="-5" dirty="0">
                <a:solidFill>
                  <a:srgbClr val="282828"/>
                </a:solidFill>
                <a:latin typeface="Segoe UI"/>
                <a:cs typeface="Segoe UI"/>
              </a:rPr>
              <a:t>r</a:t>
            </a:r>
            <a:r>
              <a:rPr lang="en-US" sz="1632" spc="-10" dirty="0">
                <a:solidFill>
                  <a:srgbClr val="282828"/>
                </a:solidFill>
                <a:latin typeface="Segoe UI"/>
                <a:cs typeface="Segoe UI"/>
              </a:rPr>
              <a:t>s</a:t>
            </a:r>
            <a:r>
              <a:rPr lang="en-US" sz="1632" spc="5" dirty="0">
                <a:solidFill>
                  <a:srgbClr val="282828"/>
                </a:solidFill>
                <a:latin typeface="Segoe UI"/>
                <a:cs typeface="Segoe UI"/>
              </a:rPr>
              <a:t> </a:t>
            </a:r>
            <a:r>
              <a:rPr lang="en-US" sz="1632" spc="-25" dirty="0">
                <a:solidFill>
                  <a:srgbClr val="282828"/>
                </a:solidFill>
                <a:latin typeface="Segoe UI"/>
                <a:cs typeface="Segoe UI"/>
              </a:rPr>
              <a:t>t</a:t>
            </a:r>
            <a:r>
              <a:rPr lang="en-US" sz="1632" spc="-10" dirty="0">
                <a:solidFill>
                  <a:srgbClr val="282828"/>
                </a:solidFill>
                <a:latin typeface="Segoe UI"/>
                <a:cs typeface="Segoe UI"/>
              </a:rPr>
              <a:t>o </a:t>
            </a:r>
            <a:r>
              <a:rPr lang="en-US" sz="1632" spc="-20" dirty="0">
                <a:solidFill>
                  <a:srgbClr val="282828"/>
                </a:solidFill>
                <a:latin typeface="Segoe UI"/>
                <a:cs typeface="Segoe UI"/>
              </a:rPr>
              <a:t>s</a:t>
            </a:r>
            <a:r>
              <a:rPr lang="en-US" sz="1632" spc="-10" dirty="0">
                <a:solidFill>
                  <a:srgbClr val="282828"/>
                </a:solidFill>
                <a:latin typeface="Segoe UI"/>
                <a:cs typeface="Segoe UI"/>
              </a:rPr>
              <a:t>e</a:t>
            </a:r>
            <a:r>
              <a:rPr lang="en-US" sz="1632" spc="-5" dirty="0">
                <a:solidFill>
                  <a:srgbClr val="282828"/>
                </a:solidFill>
                <a:latin typeface="Segoe UI"/>
                <a:cs typeface="Segoe UI"/>
              </a:rPr>
              <a:t>a</a:t>
            </a:r>
            <a:r>
              <a:rPr lang="en-US" sz="1632" spc="-10" dirty="0">
                <a:solidFill>
                  <a:srgbClr val="282828"/>
                </a:solidFill>
                <a:latin typeface="Segoe UI"/>
                <a:cs typeface="Segoe UI"/>
              </a:rPr>
              <a:t>mle</a:t>
            </a:r>
            <a:r>
              <a:rPr lang="en-US" sz="1632" spc="-20" dirty="0">
                <a:solidFill>
                  <a:srgbClr val="282828"/>
                </a:solidFill>
                <a:latin typeface="Segoe UI"/>
                <a:cs typeface="Segoe UI"/>
              </a:rPr>
              <a:t>ss</a:t>
            </a:r>
            <a:r>
              <a:rPr lang="en-US" sz="1632" spc="-10" dirty="0">
                <a:solidFill>
                  <a:srgbClr val="282828"/>
                </a:solidFill>
                <a:latin typeface="Segoe UI"/>
                <a:cs typeface="Segoe UI"/>
              </a:rPr>
              <a:t>ly s</a:t>
            </a:r>
            <a:r>
              <a:rPr lang="en-US" sz="1632" spc="-25" dirty="0">
                <a:solidFill>
                  <a:srgbClr val="282828"/>
                </a:solidFill>
                <a:latin typeface="Segoe UI"/>
                <a:cs typeface="Segoe UI"/>
              </a:rPr>
              <a:t>w</a:t>
            </a:r>
            <a:r>
              <a:rPr lang="en-US" sz="1632" spc="-5" dirty="0">
                <a:solidFill>
                  <a:srgbClr val="282828"/>
                </a:solidFill>
                <a:latin typeface="Segoe UI"/>
                <a:cs typeface="Segoe UI"/>
              </a:rPr>
              <a:t>i</a:t>
            </a:r>
            <a:r>
              <a:rPr lang="en-US" sz="1632" spc="-41" dirty="0">
                <a:solidFill>
                  <a:srgbClr val="282828"/>
                </a:solidFill>
                <a:latin typeface="Segoe UI"/>
                <a:cs typeface="Segoe UI"/>
              </a:rPr>
              <a:t>t</a:t>
            </a:r>
            <a:r>
              <a:rPr lang="en-US" sz="1632" spc="-15" dirty="0">
                <a:solidFill>
                  <a:srgbClr val="282828"/>
                </a:solidFill>
                <a:latin typeface="Segoe UI"/>
                <a:cs typeface="Segoe UI"/>
              </a:rPr>
              <a:t>c</a:t>
            </a:r>
            <a:r>
              <a:rPr lang="en-US" sz="1632" spc="-10" dirty="0">
                <a:solidFill>
                  <a:srgbClr val="282828"/>
                </a:solidFill>
                <a:latin typeface="Segoe UI"/>
                <a:cs typeface="Segoe UI"/>
              </a:rPr>
              <a:t>h</a:t>
            </a:r>
            <a:r>
              <a:rPr lang="en-US" sz="1632" spc="10" dirty="0">
                <a:solidFill>
                  <a:srgbClr val="282828"/>
                </a:solidFill>
                <a:latin typeface="Segoe UI"/>
                <a:cs typeface="Segoe UI"/>
              </a:rPr>
              <a:t> </a:t>
            </a:r>
            <a:r>
              <a:rPr lang="en-US" sz="1632" spc="-5" dirty="0">
                <a:solidFill>
                  <a:srgbClr val="282828"/>
                </a:solidFill>
                <a:latin typeface="Segoe UI"/>
                <a:cs typeface="Segoe UI"/>
              </a:rPr>
              <a:t>f</a:t>
            </a:r>
            <a:r>
              <a:rPr lang="en-US" sz="1632" spc="-36" dirty="0">
                <a:solidFill>
                  <a:srgbClr val="282828"/>
                </a:solidFill>
                <a:latin typeface="Segoe UI"/>
                <a:cs typeface="Segoe UI"/>
              </a:rPr>
              <a:t>r</a:t>
            </a:r>
            <a:r>
              <a:rPr lang="en-US" sz="1632" spc="-15" dirty="0">
                <a:solidFill>
                  <a:srgbClr val="282828"/>
                </a:solidFill>
                <a:latin typeface="Segoe UI"/>
                <a:cs typeface="Segoe UI"/>
              </a:rPr>
              <a:t>om</a:t>
            </a:r>
            <a:r>
              <a:rPr lang="en-US" sz="1632" spc="5" dirty="0">
                <a:solidFill>
                  <a:srgbClr val="282828"/>
                </a:solidFill>
                <a:latin typeface="Segoe UI"/>
                <a:cs typeface="Segoe UI"/>
              </a:rPr>
              <a:t> </a:t>
            </a:r>
            <a:r>
              <a:rPr lang="en-US" sz="1632" spc="-10" dirty="0">
                <a:solidFill>
                  <a:srgbClr val="282828"/>
                </a:solidFill>
                <a:latin typeface="Segoe UI"/>
                <a:cs typeface="Segoe UI"/>
              </a:rPr>
              <a:t>one</a:t>
            </a:r>
            <a:r>
              <a:rPr lang="en-US" sz="1632" spc="5" dirty="0">
                <a:solidFill>
                  <a:srgbClr val="282828"/>
                </a:solidFill>
                <a:latin typeface="Segoe UI"/>
                <a:cs typeface="Segoe UI"/>
              </a:rPr>
              <a:t> </a:t>
            </a:r>
            <a:r>
              <a:rPr lang="en-US" sz="1632" spc="-10" dirty="0">
                <a:solidFill>
                  <a:srgbClr val="282828"/>
                </a:solidFill>
                <a:latin typeface="Segoe UI"/>
                <a:cs typeface="Segoe UI"/>
              </a:rPr>
              <a:t>appl</a:t>
            </a:r>
            <a:r>
              <a:rPr lang="en-US" sz="1632" spc="-15" dirty="0">
                <a:solidFill>
                  <a:srgbClr val="282828"/>
                </a:solidFill>
                <a:latin typeface="Segoe UI"/>
                <a:cs typeface="Segoe UI"/>
              </a:rPr>
              <a:t>ic</a:t>
            </a:r>
            <a:r>
              <a:rPr lang="en-US" sz="1632" spc="-10" dirty="0">
                <a:solidFill>
                  <a:srgbClr val="282828"/>
                </a:solidFill>
                <a:latin typeface="Segoe UI"/>
                <a:cs typeface="Segoe UI"/>
              </a:rPr>
              <a:t>ation</a:t>
            </a:r>
            <a:r>
              <a:rPr lang="en-US" sz="1632" spc="-5" dirty="0">
                <a:solidFill>
                  <a:srgbClr val="282828"/>
                </a:solidFill>
                <a:latin typeface="Segoe UI"/>
                <a:cs typeface="Segoe UI"/>
              </a:rPr>
              <a:t> </a:t>
            </a:r>
            <a:r>
              <a:rPr lang="en-US" sz="1632" spc="-20" dirty="0">
                <a:solidFill>
                  <a:srgbClr val="282828"/>
                </a:solidFill>
                <a:latin typeface="Segoe UI"/>
                <a:cs typeface="Segoe UI"/>
              </a:rPr>
              <a:t>t</a:t>
            </a:r>
            <a:r>
              <a:rPr lang="en-US" sz="1632" spc="-10" dirty="0">
                <a:solidFill>
                  <a:srgbClr val="282828"/>
                </a:solidFill>
                <a:latin typeface="Segoe UI"/>
                <a:cs typeface="Segoe UI"/>
              </a:rPr>
              <a:t>o</a:t>
            </a:r>
            <a:r>
              <a:rPr lang="en-US" sz="1632" spc="-5" dirty="0">
                <a:solidFill>
                  <a:srgbClr val="282828"/>
                </a:solidFill>
                <a:latin typeface="Segoe UI"/>
                <a:cs typeface="Segoe UI"/>
              </a:rPr>
              <a:t> </a:t>
            </a:r>
            <a:r>
              <a:rPr lang="en-US" sz="1632" spc="-10" dirty="0">
                <a:solidFill>
                  <a:srgbClr val="282828"/>
                </a:solidFill>
                <a:latin typeface="Segoe UI"/>
                <a:cs typeface="Segoe UI"/>
              </a:rPr>
              <a:t>anot</a:t>
            </a:r>
            <a:r>
              <a:rPr lang="en-US" sz="1632" spc="-20" dirty="0">
                <a:solidFill>
                  <a:srgbClr val="282828"/>
                </a:solidFill>
                <a:latin typeface="Segoe UI"/>
                <a:cs typeface="Segoe UI"/>
              </a:rPr>
              <a:t>h</a:t>
            </a:r>
            <a:r>
              <a:rPr lang="en-US" sz="1632" spc="-10" dirty="0">
                <a:solidFill>
                  <a:srgbClr val="282828"/>
                </a:solidFill>
                <a:latin typeface="Segoe UI"/>
                <a:cs typeface="Segoe UI"/>
              </a:rPr>
              <a:t>er</a:t>
            </a:r>
            <a:endParaRPr lang="en-US" sz="1632" dirty="0">
              <a:solidFill>
                <a:prstClr val="black"/>
              </a:solidFill>
              <a:latin typeface="Segoe UI"/>
              <a:cs typeface="Segoe UI"/>
            </a:endParaRPr>
          </a:p>
          <a:p>
            <a:pPr defTabSz="932597">
              <a:lnSpc>
                <a:spcPts val="918"/>
              </a:lnSpc>
              <a:spcBef>
                <a:spcPts val="19"/>
              </a:spcBef>
              <a:defRPr/>
            </a:pPr>
            <a:endParaRPr lang="en-US" sz="918" dirty="0">
              <a:solidFill>
                <a:prstClr val="black"/>
              </a:solidFill>
              <a:latin typeface="Calibri"/>
            </a:endParaRPr>
          </a:p>
          <a:p>
            <a:pPr defTabSz="932597">
              <a:lnSpc>
                <a:spcPts val="1020"/>
              </a:lnSpc>
              <a:defRPr/>
            </a:pPr>
            <a:endParaRPr lang="en-US" sz="1020" dirty="0">
              <a:solidFill>
                <a:prstClr val="black"/>
              </a:solidFill>
              <a:latin typeface="Calibri"/>
            </a:endParaRPr>
          </a:p>
          <a:p>
            <a:pPr marL="945549" marR="702038" defTabSz="932597">
              <a:defRPr/>
            </a:pPr>
            <a:r>
              <a:rPr lang="en-US" sz="1632" b="1" spc="-71" dirty="0">
                <a:solidFill>
                  <a:srgbClr val="282828"/>
                </a:solidFill>
                <a:latin typeface="Segoe UI"/>
                <a:cs typeface="Segoe UI"/>
              </a:rPr>
              <a:t>F</a:t>
            </a:r>
            <a:r>
              <a:rPr lang="en-US" sz="1632" b="1" spc="-10" dirty="0">
                <a:solidFill>
                  <a:srgbClr val="282828"/>
                </a:solidFill>
                <a:latin typeface="Segoe UI"/>
                <a:cs typeface="Segoe UI"/>
              </a:rPr>
              <a:t>as</a:t>
            </a:r>
            <a:r>
              <a:rPr lang="en-US" sz="1632" b="1" spc="-25" dirty="0">
                <a:solidFill>
                  <a:srgbClr val="282828"/>
                </a:solidFill>
                <a:latin typeface="Segoe UI"/>
                <a:cs typeface="Segoe UI"/>
              </a:rPr>
              <a:t>t</a:t>
            </a:r>
            <a:r>
              <a:rPr lang="en-US" sz="1632" b="1" spc="-10" dirty="0">
                <a:solidFill>
                  <a:srgbClr val="282828"/>
                </a:solidFill>
                <a:latin typeface="Segoe UI"/>
                <a:cs typeface="Segoe UI"/>
              </a:rPr>
              <a:t>er</a:t>
            </a:r>
            <a:r>
              <a:rPr lang="en-US" sz="1632" b="1" spc="-5" dirty="0">
                <a:solidFill>
                  <a:srgbClr val="282828"/>
                </a:solidFill>
                <a:latin typeface="Segoe UI"/>
                <a:cs typeface="Segoe UI"/>
              </a:rPr>
              <a:t> </a:t>
            </a:r>
            <a:r>
              <a:rPr lang="en-US" sz="1632" b="1" spc="-10" dirty="0">
                <a:solidFill>
                  <a:srgbClr val="282828"/>
                </a:solidFill>
                <a:latin typeface="Segoe UI"/>
                <a:cs typeface="Segoe UI"/>
              </a:rPr>
              <a:t>speeds</a:t>
            </a:r>
            <a:r>
              <a:rPr lang="en-US" sz="1632" b="1" spc="-5" dirty="0">
                <a:solidFill>
                  <a:srgbClr val="282828"/>
                </a:solidFill>
                <a:latin typeface="Segoe UI"/>
                <a:cs typeface="Segoe UI"/>
              </a:rPr>
              <a:t> </a:t>
            </a:r>
            <a:r>
              <a:rPr lang="en-US" sz="1632" b="1" spc="-10" dirty="0">
                <a:solidFill>
                  <a:srgbClr val="282828"/>
                </a:solidFill>
                <a:latin typeface="Segoe UI"/>
                <a:cs typeface="Segoe UI"/>
              </a:rPr>
              <a:t>and</a:t>
            </a:r>
            <a:r>
              <a:rPr lang="en-US" sz="1632" b="1" spc="-5" dirty="0">
                <a:solidFill>
                  <a:srgbClr val="282828"/>
                </a:solidFill>
                <a:latin typeface="Segoe UI"/>
                <a:cs typeface="Segoe UI"/>
              </a:rPr>
              <a:t> </a:t>
            </a:r>
            <a:r>
              <a:rPr lang="en-US" sz="1632" b="1" spc="-36" dirty="0">
                <a:solidFill>
                  <a:srgbClr val="282828"/>
                </a:solidFill>
                <a:latin typeface="Segoe UI"/>
                <a:cs typeface="Segoe UI"/>
              </a:rPr>
              <a:t>r</a:t>
            </a:r>
            <a:r>
              <a:rPr lang="en-US" sz="1632" b="1" spc="-10" dirty="0">
                <a:solidFill>
                  <a:srgbClr val="282828"/>
                </a:solidFill>
                <a:latin typeface="Segoe UI"/>
                <a:cs typeface="Segoe UI"/>
              </a:rPr>
              <a:t>ed</a:t>
            </a:r>
            <a:r>
              <a:rPr lang="en-US" sz="1632" b="1" spc="-20" dirty="0">
                <a:solidFill>
                  <a:srgbClr val="282828"/>
                </a:solidFill>
                <a:latin typeface="Segoe UI"/>
                <a:cs typeface="Segoe UI"/>
              </a:rPr>
              <a:t>u</a:t>
            </a:r>
            <a:r>
              <a:rPr lang="en-US" sz="1632" b="1" spc="-15" dirty="0">
                <a:solidFill>
                  <a:srgbClr val="282828"/>
                </a:solidFill>
                <a:latin typeface="Segoe UI"/>
                <a:cs typeface="Segoe UI"/>
              </a:rPr>
              <a:t>c</a:t>
            </a:r>
            <a:r>
              <a:rPr lang="en-US" sz="1632" b="1" spc="-10" dirty="0">
                <a:solidFill>
                  <a:srgbClr val="282828"/>
                </a:solidFill>
                <a:latin typeface="Segoe UI"/>
                <a:cs typeface="Segoe UI"/>
              </a:rPr>
              <a:t>ed</a:t>
            </a:r>
            <a:r>
              <a:rPr lang="en-US" sz="1632" b="1" spc="-5" dirty="0">
                <a:solidFill>
                  <a:srgbClr val="282828"/>
                </a:solidFill>
                <a:latin typeface="Segoe UI"/>
                <a:cs typeface="Segoe UI"/>
              </a:rPr>
              <a:t> </a:t>
            </a:r>
            <a:r>
              <a:rPr lang="en-US" sz="1632" b="1" spc="-10" dirty="0">
                <a:solidFill>
                  <a:srgbClr val="282828"/>
                </a:solidFill>
                <a:latin typeface="Segoe UI"/>
                <a:cs typeface="Segoe UI"/>
              </a:rPr>
              <a:t>la</a:t>
            </a:r>
            <a:r>
              <a:rPr lang="en-US" sz="1632" b="1" spc="-20" dirty="0">
                <a:solidFill>
                  <a:srgbClr val="282828"/>
                </a:solidFill>
                <a:latin typeface="Segoe UI"/>
                <a:cs typeface="Segoe UI"/>
              </a:rPr>
              <a:t>t</a:t>
            </a:r>
            <a:r>
              <a:rPr lang="en-US" sz="1632" b="1" spc="-10" dirty="0">
                <a:solidFill>
                  <a:srgbClr val="282828"/>
                </a:solidFill>
                <a:latin typeface="Segoe UI"/>
                <a:cs typeface="Segoe UI"/>
              </a:rPr>
              <a:t>en</a:t>
            </a:r>
            <a:r>
              <a:rPr lang="en-US" sz="1632" b="1" spc="-20" dirty="0">
                <a:solidFill>
                  <a:srgbClr val="282828"/>
                </a:solidFill>
                <a:latin typeface="Segoe UI"/>
                <a:cs typeface="Segoe UI"/>
              </a:rPr>
              <a:t>c</a:t>
            </a:r>
            <a:r>
              <a:rPr lang="en-US" sz="1632" b="1" spc="-10" dirty="0">
                <a:solidFill>
                  <a:srgbClr val="282828"/>
                </a:solidFill>
                <a:latin typeface="Segoe UI"/>
                <a:cs typeface="Segoe UI"/>
              </a:rPr>
              <a:t>y</a:t>
            </a:r>
            <a:r>
              <a:rPr lang="en-US" sz="1632" b="1" spc="10" dirty="0">
                <a:solidFill>
                  <a:srgbClr val="282828"/>
                </a:solidFill>
                <a:latin typeface="Segoe UI"/>
                <a:cs typeface="Segoe UI"/>
              </a:rPr>
              <a:t> </a:t>
            </a:r>
            <a:r>
              <a:rPr lang="en-US" sz="1632" spc="-10" dirty="0">
                <a:solidFill>
                  <a:srgbClr val="282828"/>
                </a:solidFill>
                <a:latin typeface="Segoe UI"/>
                <a:cs typeface="Segoe UI"/>
              </a:rPr>
              <a:t>wi</a:t>
            </a:r>
            <a:r>
              <a:rPr lang="en-US" sz="1632" spc="-15" dirty="0">
                <a:solidFill>
                  <a:srgbClr val="282828"/>
                </a:solidFill>
                <a:latin typeface="Segoe UI"/>
                <a:cs typeface="Segoe UI"/>
              </a:rPr>
              <a:t>t</a:t>
            </a:r>
            <a:r>
              <a:rPr lang="en-US" sz="1632" spc="-10" dirty="0">
                <a:solidFill>
                  <a:srgbClr val="282828"/>
                </a:solidFill>
                <a:latin typeface="Segoe UI"/>
                <a:cs typeface="Segoe UI"/>
              </a:rPr>
              <a:t>h</a:t>
            </a:r>
            <a:r>
              <a:rPr lang="en-US" sz="1632" spc="-5" dirty="0">
                <a:solidFill>
                  <a:srgbClr val="282828"/>
                </a:solidFill>
                <a:latin typeface="Segoe UI"/>
                <a:cs typeface="Segoe UI"/>
              </a:rPr>
              <a:t> </a:t>
            </a:r>
            <a:r>
              <a:rPr lang="en-US" sz="1632" spc="-10" dirty="0">
                <a:solidFill>
                  <a:srgbClr val="282828"/>
                </a:solidFill>
                <a:latin typeface="Segoe UI"/>
                <a:cs typeface="Segoe UI"/>
              </a:rPr>
              <a:t>the</a:t>
            </a:r>
            <a:r>
              <a:rPr lang="en-US" sz="1632" spc="-5" dirty="0">
                <a:solidFill>
                  <a:srgbClr val="282828"/>
                </a:solidFill>
                <a:latin typeface="Segoe UI"/>
                <a:cs typeface="Segoe UI"/>
              </a:rPr>
              <a:t> </a:t>
            </a:r>
            <a:r>
              <a:rPr lang="en-US" sz="1632" spc="-10" dirty="0">
                <a:solidFill>
                  <a:srgbClr val="282828"/>
                </a:solidFill>
                <a:latin typeface="Segoe UI"/>
                <a:cs typeface="Segoe UI"/>
              </a:rPr>
              <a:t>new S</a:t>
            </a:r>
            <a:r>
              <a:rPr lang="en-US" sz="1632" spc="-5" dirty="0">
                <a:solidFill>
                  <a:srgbClr val="282828"/>
                </a:solidFill>
                <a:latin typeface="Segoe UI"/>
                <a:cs typeface="Segoe UI"/>
              </a:rPr>
              <a:t>a</a:t>
            </a:r>
            <a:r>
              <a:rPr lang="en-US" sz="1632" spc="-15" dirty="0">
                <a:solidFill>
                  <a:srgbClr val="282828"/>
                </a:solidFill>
                <a:latin typeface="Segoe UI"/>
                <a:cs typeface="Segoe UI"/>
              </a:rPr>
              <a:t>ms</a:t>
            </a:r>
            <a:r>
              <a:rPr lang="en-US" sz="1632" spc="-20" dirty="0">
                <a:solidFill>
                  <a:srgbClr val="282828"/>
                </a:solidFill>
                <a:latin typeface="Segoe UI"/>
                <a:cs typeface="Segoe UI"/>
              </a:rPr>
              <a:t>u</a:t>
            </a:r>
            <a:r>
              <a:rPr lang="en-US" sz="1632" spc="-10" dirty="0">
                <a:solidFill>
                  <a:srgbClr val="282828"/>
                </a:solidFill>
                <a:latin typeface="Segoe UI"/>
                <a:cs typeface="Segoe UI"/>
              </a:rPr>
              <a:t>ng</a:t>
            </a:r>
            <a:r>
              <a:rPr lang="en-US" sz="1632" spc="-15" dirty="0">
                <a:solidFill>
                  <a:srgbClr val="282828"/>
                </a:solidFill>
                <a:latin typeface="Segoe UI"/>
                <a:cs typeface="Segoe UI"/>
              </a:rPr>
              <a:t> </a:t>
            </a:r>
            <a:r>
              <a:rPr lang="en-US" sz="1632" spc="-10" dirty="0">
                <a:solidFill>
                  <a:srgbClr val="282828"/>
                </a:solidFill>
                <a:latin typeface="Segoe UI"/>
                <a:cs typeface="Segoe UI"/>
              </a:rPr>
              <a:t>Galaxy</a:t>
            </a:r>
            <a:r>
              <a:rPr lang="en-US" sz="1632" spc="10" dirty="0">
                <a:solidFill>
                  <a:srgbClr val="282828"/>
                </a:solidFill>
                <a:latin typeface="Segoe UI"/>
                <a:cs typeface="Segoe UI"/>
              </a:rPr>
              <a:t> </a:t>
            </a:r>
            <a:r>
              <a:rPr lang="en-US" sz="1632" spc="-10" dirty="0">
                <a:solidFill>
                  <a:srgbClr val="282828"/>
                </a:solidFill>
                <a:latin typeface="Segoe UI"/>
                <a:cs typeface="Segoe UI"/>
              </a:rPr>
              <a:t>S</a:t>
            </a:r>
            <a:r>
              <a:rPr lang="en-US" sz="1632" spc="-5" dirty="0">
                <a:solidFill>
                  <a:srgbClr val="282828"/>
                </a:solidFill>
                <a:latin typeface="Segoe UI"/>
                <a:cs typeface="Segoe UI"/>
              </a:rPr>
              <a:t>1</a:t>
            </a:r>
            <a:r>
              <a:rPr lang="en-US" sz="1632" spc="-10" dirty="0">
                <a:solidFill>
                  <a:srgbClr val="282828"/>
                </a:solidFill>
                <a:latin typeface="Segoe UI"/>
                <a:cs typeface="Segoe UI"/>
              </a:rPr>
              <a:t>0</a:t>
            </a:r>
            <a:r>
              <a:rPr lang="en-US" sz="1632" spc="-5" dirty="0">
                <a:solidFill>
                  <a:srgbClr val="282828"/>
                </a:solidFill>
                <a:latin typeface="Segoe UI"/>
                <a:cs typeface="Segoe UI"/>
              </a:rPr>
              <a:t> </a:t>
            </a:r>
            <a:r>
              <a:rPr lang="en-US" sz="1632" spc="-20" dirty="0">
                <a:solidFill>
                  <a:srgbClr val="282828"/>
                </a:solidFill>
                <a:latin typeface="Segoe UI"/>
                <a:cs typeface="Segoe UI"/>
              </a:rPr>
              <a:t>s</a:t>
            </a:r>
            <a:r>
              <a:rPr lang="en-US" sz="1632" spc="-10" dirty="0">
                <a:solidFill>
                  <a:srgbClr val="282828"/>
                </a:solidFill>
                <a:latin typeface="Segoe UI"/>
                <a:cs typeface="Segoe UI"/>
              </a:rPr>
              <a:t>u</a:t>
            </a:r>
            <a:r>
              <a:rPr lang="en-US" sz="1632" spc="-20" dirty="0">
                <a:solidFill>
                  <a:srgbClr val="282828"/>
                </a:solidFill>
                <a:latin typeface="Segoe UI"/>
                <a:cs typeface="Segoe UI"/>
              </a:rPr>
              <a:t>p</a:t>
            </a:r>
            <a:r>
              <a:rPr lang="en-US" sz="1632" spc="-10" dirty="0">
                <a:solidFill>
                  <a:srgbClr val="282828"/>
                </a:solidFill>
                <a:latin typeface="Segoe UI"/>
                <a:cs typeface="Segoe UI"/>
              </a:rPr>
              <a:t>po</a:t>
            </a:r>
            <a:r>
              <a:rPr lang="en-US" sz="1632" spc="31" dirty="0">
                <a:solidFill>
                  <a:srgbClr val="282828"/>
                </a:solidFill>
                <a:latin typeface="Segoe UI"/>
                <a:cs typeface="Segoe UI"/>
              </a:rPr>
              <a:t>r</a:t>
            </a:r>
            <a:r>
              <a:rPr lang="en-US" sz="1632" spc="-10" dirty="0">
                <a:solidFill>
                  <a:srgbClr val="282828"/>
                </a:solidFill>
                <a:latin typeface="Segoe UI"/>
                <a:cs typeface="Segoe UI"/>
              </a:rPr>
              <a:t>t for</a:t>
            </a:r>
            <a:r>
              <a:rPr lang="en-US" sz="1632" spc="10" dirty="0">
                <a:solidFill>
                  <a:srgbClr val="282828"/>
                </a:solidFill>
                <a:latin typeface="Segoe UI"/>
                <a:cs typeface="Segoe UI"/>
              </a:rPr>
              <a:t> </a:t>
            </a:r>
            <a:r>
              <a:rPr lang="en-US" sz="1632" spc="-10" dirty="0">
                <a:solidFill>
                  <a:srgbClr val="282828"/>
                </a:solidFill>
                <a:latin typeface="Segoe UI"/>
                <a:cs typeface="Segoe UI"/>
              </a:rPr>
              <a:t>5G</a:t>
            </a:r>
            <a:r>
              <a:rPr lang="en-US" sz="1632" spc="5" dirty="0">
                <a:solidFill>
                  <a:srgbClr val="282828"/>
                </a:solidFill>
                <a:latin typeface="Segoe UI"/>
                <a:cs typeface="Segoe UI"/>
              </a:rPr>
              <a:t> </a:t>
            </a:r>
            <a:r>
              <a:rPr lang="en-US" sz="1632" spc="-10" dirty="0">
                <a:solidFill>
                  <a:srgbClr val="282828"/>
                </a:solidFill>
                <a:latin typeface="Segoe UI"/>
                <a:cs typeface="Segoe UI"/>
              </a:rPr>
              <a:t>and </a:t>
            </a:r>
            <a:r>
              <a:rPr lang="en-US" sz="1632" spc="-15" dirty="0">
                <a:solidFill>
                  <a:srgbClr val="282828"/>
                </a:solidFill>
                <a:latin typeface="Segoe UI"/>
                <a:cs typeface="Segoe UI"/>
              </a:rPr>
              <a:t>W</a:t>
            </a:r>
            <a:r>
              <a:rPr lang="en-US" sz="1632" spc="5" dirty="0">
                <a:solidFill>
                  <a:srgbClr val="282828"/>
                </a:solidFill>
                <a:latin typeface="Segoe UI"/>
                <a:cs typeface="Segoe UI"/>
              </a:rPr>
              <a:t>i</a:t>
            </a:r>
            <a:r>
              <a:rPr lang="en-US" sz="1632" spc="-15" dirty="0">
                <a:solidFill>
                  <a:srgbClr val="282828"/>
                </a:solidFill>
                <a:latin typeface="Segoe UI"/>
                <a:cs typeface="Segoe UI"/>
              </a:rPr>
              <a:t>-</a:t>
            </a:r>
            <a:r>
              <a:rPr lang="en-US" sz="1632" spc="-10" dirty="0">
                <a:solidFill>
                  <a:srgbClr val="282828"/>
                </a:solidFill>
                <a:latin typeface="Segoe UI"/>
                <a:cs typeface="Segoe UI"/>
              </a:rPr>
              <a:t>Fi</a:t>
            </a:r>
            <a:r>
              <a:rPr lang="en-US" sz="1632" spc="25" dirty="0">
                <a:solidFill>
                  <a:srgbClr val="282828"/>
                </a:solidFill>
                <a:latin typeface="Segoe UI"/>
                <a:cs typeface="Segoe UI"/>
              </a:rPr>
              <a:t> </a:t>
            </a:r>
            <a:r>
              <a:rPr lang="en-US" sz="1632" spc="-10" dirty="0">
                <a:solidFill>
                  <a:srgbClr val="282828"/>
                </a:solidFill>
                <a:latin typeface="Segoe UI"/>
                <a:cs typeface="Segoe UI"/>
              </a:rPr>
              <a:t>6</a:t>
            </a:r>
            <a:endParaRPr lang="en-US" sz="1632" dirty="0">
              <a:solidFill>
                <a:prstClr val="black"/>
              </a:solidFill>
              <a:latin typeface="Segoe UI"/>
              <a:cs typeface="Segoe UI"/>
            </a:endParaRPr>
          </a:p>
        </p:txBody>
      </p:sp>
      <p:sp>
        <p:nvSpPr>
          <p:cNvPr id="28" name="Title 2">
            <a:extLst>
              <a:ext uri="{FF2B5EF4-FFF2-40B4-BE49-F238E27FC236}">
                <a16:creationId xmlns:a16="http://schemas.microsoft.com/office/drawing/2014/main" id="{7EEB80C1-B306-4D0E-B118-A642CF51D0C5}"/>
              </a:ext>
            </a:extLst>
          </p:cNvPr>
          <p:cNvSpPr txBox="1">
            <a:spLocks/>
          </p:cNvSpPr>
          <p:nvPr/>
        </p:nvSpPr>
        <p:spPr>
          <a:xfrm>
            <a:off x="434976" y="449264"/>
            <a:ext cx="5581308" cy="754061"/>
          </a:xfrm>
          <a:prstGeom prst="rect">
            <a:avLst/>
          </a:prstGeom>
        </p:spPr>
        <p:txBody>
          <a:bodyPr wrap="square" lIns="0" tIns="0" rIns="0" bIns="0">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3200" dirty="0">
                <a:latin typeface="Segoe UI Semibold (Headings)"/>
              </a:rPr>
              <a:t>Windows Virtual Desktop with Samsung DeX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1810FD-8D8D-453E-A9CF-D436F29AD9F9}"/>
              </a:ext>
            </a:extLst>
          </p:cNvPr>
          <p:cNvSpPr>
            <a:spLocks noGrp="1"/>
          </p:cNvSpPr>
          <p:nvPr>
            <p:ph type="title"/>
          </p:nvPr>
        </p:nvSpPr>
        <p:spPr>
          <a:xfrm>
            <a:off x="608431" y="466732"/>
            <a:ext cx="11236276" cy="528273"/>
          </a:xfrm>
        </p:spPr>
        <p:txBody>
          <a:bodyPr/>
          <a:lstStyle/>
          <a:p>
            <a:r>
              <a:rPr lang="en-US" sz="3366"/>
              <a:t>Windows Virtual Desktop Partner ecosystem </a:t>
            </a:r>
          </a:p>
        </p:txBody>
      </p:sp>
      <p:sp>
        <p:nvSpPr>
          <p:cNvPr id="13" name="Rectangle 12">
            <a:extLst>
              <a:ext uri="{FF2B5EF4-FFF2-40B4-BE49-F238E27FC236}">
                <a16:creationId xmlns:a16="http://schemas.microsoft.com/office/drawing/2014/main" id="{D6C7934A-2270-4DFC-951F-47A2A2BD9474}"/>
              </a:ext>
            </a:extLst>
          </p:cNvPr>
          <p:cNvSpPr/>
          <p:nvPr/>
        </p:nvSpPr>
        <p:spPr bwMode="auto">
          <a:xfrm>
            <a:off x="596712" y="3268711"/>
            <a:ext cx="11243874" cy="2341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r>
              <a:rPr lang="en-US" sz="1632">
                <a:solidFill>
                  <a:srgbClr val="000000"/>
                </a:solidFill>
                <a:latin typeface="Segoe UI Semibold"/>
                <a:cs typeface="Segoe UI"/>
              </a:rPr>
              <a:t>ISVs or WVD </a:t>
            </a:r>
            <a:br>
              <a:rPr lang="en-US" sz="1632">
                <a:solidFill>
                  <a:srgbClr val="000000"/>
                </a:solidFill>
                <a:latin typeface="Segoe UI Semibold"/>
                <a:cs typeface="Segoe UI"/>
              </a:rPr>
            </a:br>
            <a:r>
              <a:rPr lang="en-US" sz="1632">
                <a:solidFill>
                  <a:srgbClr val="000000"/>
                </a:solidFill>
                <a:latin typeface="Segoe UI Semibold"/>
                <a:cs typeface="Segoe UI"/>
              </a:rPr>
              <a:t>value-added </a:t>
            </a:r>
          </a:p>
          <a:p>
            <a:pPr defTabSz="932418"/>
            <a:r>
              <a:rPr lang="en-US" sz="1632">
                <a:solidFill>
                  <a:srgbClr val="000000"/>
                </a:solidFill>
                <a:latin typeface="Segoe UI Semibold"/>
                <a:cs typeface="Segoe UI"/>
              </a:rPr>
              <a:t>partners</a:t>
            </a:r>
          </a:p>
        </p:txBody>
      </p:sp>
      <p:grpSp>
        <p:nvGrpSpPr>
          <p:cNvPr id="24" name="Group 23">
            <a:extLst>
              <a:ext uri="{FF2B5EF4-FFF2-40B4-BE49-F238E27FC236}">
                <a16:creationId xmlns:a16="http://schemas.microsoft.com/office/drawing/2014/main" id="{269E31F0-2B45-4290-AE98-01897BFE60C3}"/>
              </a:ext>
            </a:extLst>
          </p:cNvPr>
          <p:cNvGrpSpPr/>
          <p:nvPr/>
        </p:nvGrpSpPr>
        <p:grpSpPr>
          <a:xfrm>
            <a:off x="2174210" y="4070228"/>
            <a:ext cx="1457841" cy="685033"/>
            <a:chOff x="2177835" y="3583381"/>
            <a:chExt cx="1429589" cy="671758"/>
          </a:xfrm>
        </p:grpSpPr>
        <p:sp>
          <p:nvSpPr>
            <p:cNvPr id="47" name="Rectangle 46">
              <a:extLst>
                <a:ext uri="{FF2B5EF4-FFF2-40B4-BE49-F238E27FC236}">
                  <a16:creationId xmlns:a16="http://schemas.microsoft.com/office/drawing/2014/main" id="{1F4844EF-66F1-4FD3-99B7-C326FEB231C5}"/>
                </a:ext>
              </a:extLst>
            </p:cNvPr>
            <p:cNvSpPr/>
            <p:nvPr/>
          </p:nvSpPr>
          <p:spPr bwMode="auto">
            <a:xfrm>
              <a:off x="2177835" y="3583381"/>
              <a:ext cx="1429589" cy="671758"/>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328633" y="3743116"/>
              <a:ext cx="1069529" cy="345727"/>
            </a:xfrm>
            <a:prstGeom prst="rect">
              <a:avLst/>
            </a:prstGeom>
          </p:spPr>
        </p:pic>
      </p:grpSp>
      <p:pic>
        <p:nvPicPr>
          <p:cNvPr id="1034" name="Picture 10" descr="See the source image">
            <a:extLst>
              <a:ext uri="{FF2B5EF4-FFF2-40B4-BE49-F238E27FC236}">
                <a16:creationId xmlns:a16="http://schemas.microsoft.com/office/drawing/2014/main" id="{9C0226E7-F55A-459B-8E94-4076FDD20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554" y="4305414"/>
            <a:ext cx="967371" cy="29520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BD13EDB-9965-414E-A10C-E0659FE19EA4}"/>
              </a:ext>
            </a:extLst>
          </p:cNvPr>
          <p:cNvSpPr/>
          <p:nvPr/>
        </p:nvSpPr>
        <p:spPr bwMode="auto">
          <a:xfrm>
            <a:off x="596710" y="1128305"/>
            <a:ext cx="11243876" cy="20506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defRPr/>
            </a:pPr>
            <a:r>
              <a:rPr lang="en-US" sz="1632">
                <a:solidFill>
                  <a:srgbClr val="000000"/>
                </a:solidFill>
                <a:latin typeface="Segoe UI Semibold"/>
                <a:cs typeface="Segoe UI"/>
              </a:rPr>
              <a:t>SI and GSIs </a:t>
            </a:r>
          </a:p>
        </p:txBody>
      </p:sp>
      <p:sp>
        <p:nvSpPr>
          <p:cNvPr id="52" name="Rectangle 51">
            <a:extLst>
              <a:ext uri="{FF2B5EF4-FFF2-40B4-BE49-F238E27FC236}">
                <a16:creationId xmlns:a16="http://schemas.microsoft.com/office/drawing/2014/main" id="{E1F47FBA-FDE6-4698-8AB7-A3B99904661F}"/>
              </a:ext>
            </a:extLst>
          </p:cNvPr>
          <p:cNvSpPr/>
          <p:nvPr/>
        </p:nvSpPr>
        <p:spPr bwMode="auto">
          <a:xfrm>
            <a:off x="596711" y="5687581"/>
            <a:ext cx="11243876" cy="95706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217" rIns="186494" bIns="149217" numCol="1" spcCol="0" rtlCol="0" fromWordArt="0" anchor="t" anchorCtr="0" forceAA="0" compatLnSpc="1">
            <a:prstTxWarp prst="textNoShape">
              <a:avLst/>
            </a:prstTxWarp>
            <a:noAutofit/>
          </a:bodyPr>
          <a:lstStyle/>
          <a:p>
            <a:pPr defTabSz="932418"/>
            <a:r>
              <a:rPr lang="en-US" sz="1632">
                <a:solidFill>
                  <a:srgbClr val="000000"/>
                </a:solidFill>
                <a:latin typeface="Segoe UI Semibold"/>
                <a:cs typeface="Segoe UI"/>
              </a:rPr>
              <a:t>WVD hardware </a:t>
            </a:r>
          </a:p>
          <a:p>
            <a:pPr defTabSz="932418"/>
            <a:r>
              <a:rPr lang="en-US" sz="1632">
                <a:solidFill>
                  <a:srgbClr val="000000"/>
                </a:solidFill>
                <a:latin typeface="Segoe UI Semibold"/>
                <a:cs typeface="Segoe UI"/>
              </a:rPr>
              <a:t>partners</a:t>
            </a:r>
          </a:p>
        </p:txBody>
      </p:sp>
      <p:grpSp>
        <p:nvGrpSpPr>
          <p:cNvPr id="22" name="Group 21">
            <a:extLst>
              <a:ext uri="{FF2B5EF4-FFF2-40B4-BE49-F238E27FC236}">
                <a16:creationId xmlns:a16="http://schemas.microsoft.com/office/drawing/2014/main" id="{6F5074A0-4776-4829-B355-D3419ADD27B3}"/>
              </a:ext>
            </a:extLst>
          </p:cNvPr>
          <p:cNvGrpSpPr/>
          <p:nvPr/>
        </p:nvGrpSpPr>
        <p:grpSpPr>
          <a:xfrm>
            <a:off x="6932437" y="5739151"/>
            <a:ext cx="1765401" cy="829553"/>
            <a:chOff x="4408410" y="4901459"/>
            <a:chExt cx="1731188" cy="873022"/>
          </a:xfrm>
        </p:grpSpPr>
        <p:sp>
          <p:nvSpPr>
            <p:cNvPr id="58" name="Rectangle 57">
              <a:extLst>
                <a:ext uri="{FF2B5EF4-FFF2-40B4-BE49-F238E27FC236}">
                  <a16:creationId xmlns:a16="http://schemas.microsoft.com/office/drawing/2014/main" id="{CC01861C-FB56-450E-B727-FEC6C583C164}"/>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52386442-61E4-41BF-91E6-D26CADBDE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grpSp>
        <p:nvGrpSpPr>
          <p:cNvPr id="36" name="Group 35">
            <a:extLst>
              <a:ext uri="{FF2B5EF4-FFF2-40B4-BE49-F238E27FC236}">
                <a16:creationId xmlns:a16="http://schemas.microsoft.com/office/drawing/2014/main" id="{C3F4CB81-3039-44EB-A2A5-D33402DB4268}"/>
              </a:ext>
            </a:extLst>
          </p:cNvPr>
          <p:cNvGrpSpPr/>
          <p:nvPr/>
        </p:nvGrpSpPr>
        <p:grpSpPr>
          <a:xfrm>
            <a:off x="5050287" y="5737805"/>
            <a:ext cx="1765401" cy="829553"/>
            <a:chOff x="2573686" y="5892962"/>
            <a:chExt cx="1731188" cy="873022"/>
          </a:xfrm>
        </p:grpSpPr>
        <p:sp>
          <p:nvSpPr>
            <p:cNvPr id="53" name="Rectangle 52">
              <a:extLst>
                <a:ext uri="{FF2B5EF4-FFF2-40B4-BE49-F238E27FC236}">
                  <a16:creationId xmlns:a16="http://schemas.microsoft.com/office/drawing/2014/main" id="{B0FA11B6-0F8C-4990-97BA-BC0295C12C68}"/>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59614E7B-586F-49D6-8EAD-F103D6F0273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sp>
        <p:nvSpPr>
          <p:cNvPr id="57" name="Rectangle 56">
            <a:extLst>
              <a:ext uri="{FF2B5EF4-FFF2-40B4-BE49-F238E27FC236}">
                <a16:creationId xmlns:a16="http://schemas.microsoft.com/office/drawing/2014/main" id="{E81E8960-6FB9-434D-92E6-3A922046FABA}"/>
              </a:ext>
            </a:extLst>
          </p:cNvPr>
          <p:cNvSpPr/>
          <p:nvPr/>
        </p:nvSpPr>
        <p:spPr bwMode="auto">
          <a:xfrm>
            <a:off x="3185657" y="1247471"/>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a:extLst>
              <a:ext uri="{FF2B5EF4-FFF2-40B4-BE49-F238E27FC236}">
                <a16:creationId xmlns:a16="http://schemas.microsoft.com/office/drawing/2014/main" id="{EF9F8F88-02F3-4A45-8D17-F1F4C1DDB336}"/>
              </a:ext>
            </a:extLst>
          </p:cNvPr>
          <p:cNvPicPr>
            <a:picLocks noChangeAspect="1"/>
          </p:cNvPicPr>
          <p:nvPr/>
        </p:nvPicPr>
        <p:blipFill>
          <a:blip r:embed="rId8"/>
          <a:stretch>
            <a:fillRect/>
          </a:stretch>
        </p:blipFill>
        <p:spPr>
          <a:xfrm>
            <a:off x="3716703" y="1518250"/>
            <a:ext cx="835339" cy="310824"/>
          </a:xfrm>
          <a:prstGeom prst="rect">
            <a:avLst/>
          </a:prstGeom>
        </p:spPr>
      </p:pic>
      <p:sp>
        <p:nvSpPr>
          <p:cNvPr id="61" name="Rectangle 60">
            <a:extLst>
              <a:ext uri="{FF2B5EF4-FFF2-40B4-BE49-F238E27FC236}">
                <a16:creationId xmlns:a16="http://schemas.microsoft.com/office/drawing/2014/main" id="{98C3F598-576A-4C2F-8A53-381E45CFF0C9}"/>
              </a:ext>
            </a:extLst>
          </p:cNvPr>
          <p:cNvSpPr/>
          <p:nvPr/>
        </p:nvSpPr>
        <p:spPr bwMode="auto">
          <a:xfrm>
            <a:off x="5053992" y="1255374"/>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descr="A close up of a logo&#10;&#10;Description automatically generated">
            <a:extLst>
              <a:ext uri="{FF2B5EF4-FFF2-40B4-BE49-F238E27FC236}">
                <a16:creationId xmlns:a16="http://schemas.microsoft.com/office/drawing/2014/main" id="{E8B56C2C-FC21-4436-B283-5743B71185FF}"/>
              </a:ext>
            </a:extLst>
          </p:cNvPr>
          <p:cNvPicPr>
            <a:picLocks noChangeAspect="1"/>
          </p:cNvPicPr>
          <p:nvPr/>
        </p:nvPicPr>
        <p:blipFill>
          <a:blip r:embed="rId9"/>
          <a:stretch>
            <a:fillRect/>
          </a:stretch>
        </p:blipFill>
        <p:spPr>
          <a:xfrm>
            <a:off x="5151815" y="1518252"/>
            <a:ext cx="1575242" cy="275849"/>
          </a:xfrm>
          <a:prstGeom prst="rect">
            <a:avLst/>
          </a:prstGeom>
        </p:spPr>
      </p:pic>
      <p:sp>
        <p:nvSpPr>
          <p:cNvPr id="65" name="Rectangle 64">
            <a:extLst>
              <a:ext uri="{FF2B5EF4-FFF2-40B4-BE49-F238E27FC236}">
                <a16:creationId xmlns:a16="http://schemas.microsoft.com/office/drawing/2014/main" id="{E4BCCB82-4BFE-4F16-8B3D-22884E7362B9}"/>
              </a:ext>
            </a:extLst>
          </p:cNvPr>
          <p:cNvSpPr/>
          <p:nvPr/>
        </p:nvSpPr>
        <p:spPr bwMode="auto">
          <a:xfrm>
            <a:off x="6911290" y="1255373"/>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2798742-C9D4-4A97-8D7D-DCD7937A3346}"/>
              </a:ext>
            </a:extLst>
          </p:cNvPr>
          <p:cNvPicPr>
            <a:picLocks noChangeAspect="1"/>
          </p:cNvPicPr>
          <p:nvPr/>
        </p:nvPicPr>
        <p:blipFill>
          <a:blip r:embed="rId10"/>
          <a:stretch>
            <a:fillRect/>
          </a:stretch>
        </p:blipFill>
        <p:spPr>
          <a:xfrm>
            <a:off x="7283226" y="1306944"/>
            <a:ext cx="854765" cy="679926"/>
          </a:xfrm>
          <a:prstGeom prst="rect">
            <a:avLst/>
          </a:prstGeom>
        </p:spPr>
      </p:pic>
      <p:sp>
        <p:nvSpPr>
          <p:cNvPr id="67" name="Rectangle 66">
            <a:extLst>
              <a:ext uri="{FF2B5EF4-FFF2-40B4-BE49-F238E27FC236}">
                <a16:creationId xmlns:a16="http://schemas.microsoft.com/office/drawing/2014/main" id="{1B65510E-1F2A-47B4-901D-A100E179BA01}"/>
              </a:ext>
            </a:extLst>
          </p:cNvPr>
          <p:cNvSpPr/>
          <p:nvPr/>
        </p:nvSpPr>
        <p:spPr bwMode="auto">
          <a:xfrm>
            <a:off x="8764442" y="1255373"/>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C1DAD87B-B36A-4D73-A246-3B450CEE1688}"/>
              </a:ext>
            </a:extLst>
          </p:cNvPr>
          <p:cNvSpPr/>
          <p:nvPr/>
        </p:nvSpPr>
        <p:spPr bwMode="auto">
          <a:xfrm>
            <a:off x="6932437" y="2211997"/>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Graphic 68">
            <a:extLst>
              <a:ext uri="{FF2B5EF4-FFF2-40B4-BE49-F238E27FC236}">
                <a16:creationId xmlns:a16="http://schemas.microsoft.com/office/drawing/2014/main" id="{7D219A00-72EF-465C-8827-9867FD7A4C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29916" y="1511891"/>
            <a:ext cx="1634454" cy="347889"/>
          </a:xfrm>
          <a:prstGeom prst="rect">
            <a:avLst/>
          </a:prstGeom>
        </p:spPr>
      </p:pic>
      <p:pic>
        <p:nvPicPr>
          <p:cNvPr id="30" name="Picture 29">
            <a:extLst>
              <a:ext uri="{FF2B5EF4-FFF2-40B4-BE49-F238E27FC236}">
                <a16:creationId xmlns:a16="http://schemas.microsoft.com/office/drawing/2014/main" id="{E4931D71-61C8-4C06-BE39-2DDA77ECC87B}"/>
              </a:ext>
            </a:extLst>
          </p:cNvPr>
          <p:cNvPicPr>
            <a:picLocks noChangeAspect="1"/>
          </p:cNvPicPr>
          <p:nvPr/>
        </p:nvPicPr>
        <p:blipFill>
          <a:blip r:embed="rId13"/>
          <a:stretch>
            <a:fillRect/>
          </a:stretch>
        </p:blipFill>
        <p:spPr>
          <a:xfrm>
            <a:off x="7057696" y="2436441"/>
            <a:ext cx="1517537" cy="413257"/>
          </a:xfrm>
          <a:prstGeom prst="rect">
            <a:avLst/>
          </a:prstGeom>
        </p:spPr>
      </p:pic>
      <p:sp>
        <p:nvSpPr>
          <p:cNvPr id="71" name="Rectangle 70">
            <a:extLst>
              <a:ext uri="{FF2B5EF4-FFF2-40B4-BE49-F238E27FC236}">
                <a16:creationId xmlns:a16="http://schemas.microsoft.com/office/drawing/2014/main" id="{10B16AEA-37E5-4363-9570-26A3BD62710F}"/>
              </a:ext>
            </a:extLst>
          </p:cNvPr>
          <p:cNvSpPr/>
          <p:nvPr/>
        </p:nvSpPr>
        <p:spPr bwMode="auto">
          <a:xfrm>
            <a:off x="5034099" y="2206077"/>
            <a:ext cx="1765401" cy="82955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91506939-6774-4499-834E-90F31923768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439287" y="2436440"/>
            <a:ext cx="960706" cy="384754"/>
          </a:xfrm>
          <a:prstGeom prst="rect">
            <a:avLst/>
          </a:prstGeom>
        </p:spPr>
      </p:pic>
      <p:grpSp>
        <p:nvGrpSpPr>
          <p:cNvPr id="2" name="Group 1">
            <a:extLst>
              <a:ext uri="{FF2B5EF4-FFF2-40B4-BE49-F238E27FC236}">
                <a16:creationId xmlns:a16="http://schemas.microsoft.com/office/drawing/2014/main" id="{DC30F9CE-3733-4A3C-9A1F-6F8BBDDBC5B4}"/>
              </a:ext>
            </a:extLst>
          </p:cNvPr>
          <p:cNvGrpSpPr/>
          <p:nvPr/>
        </p:nvGrpSpPr>
        <p:grpSpPr>
          <a:xfrm>
            <a:off x="2174211" y="3322558"/>
            <a:ext cx="1457842" cy="685033"/>
            <a:chOff x="2837327" y="3433695"/>
            <a:chExt cx="1429387" cy="671662"/>
          </a:xfrm>
        </p:grpSpPr>
        <p:sp>
          <p:nvSpPr>
            <p:cNvPr id="63" name="Rectangle 62">
              <a:extLst>
                <a:ext uri="{FF2B5EF4-FFF2-40B4-BE49-F238E27FC236}">
                  <a16:creationId xmlns:a16="http://schemas.microsoft.com/office/drawing/2014/main" id="{9EF24161-38D8-4D99-967F-03D4F1388FD8}"/>
                </a:ext>
              </a:extLst>
            </p:cNvPr>
            <p:cNvSpPr/>
            <p:nvPr/>
          </p:nvSpPr>
          <p:spPr bwMode="auto">
            <a:xfrm>
              <a:off x="2837327" y="3433695"/>
              <a:ext cx="1429387" cy="67166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E0A62E0C-4D77-404A-9E3C-25528FBB20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79394" y="3601132"/>
              <a:ext cx="1286796" cy="299758"/>
            </a:xfrm>
            <a:prstGeom prst="rect">
              <a:avLst/>
            </a:prstGeom>
          </p:spPr>
        </p:pic>
      </p:grpSp>
      <p:sp>
        <p:nvSpPr>
          <p:cNvPr id="70" name="Rectangle 69">
            <a:extLst>
              <a:ext uri="{FF2B5EF4-FFF2-40B4-BE49-F238E27FC236}">
                <a16:creationId xmlns:a16="http://schemas.microsoft.com/office/drawing/2014/main" id="{E5D087A3-FE77-4112-8192-E3B685706671}"/>
              </a:ext>
            </a:extLst>
          </p:cNvPr>
          <p:cNvSpPr/>
          <p:nvPr/>
        </p:nvSpPr>
        <p:spPr bwMode="auto">
          <a:xfrm>
            <a:off x="3749129" y="484078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3D5094E-E921-4B5D-989D-9DA503714BB1}"/>
              </a:ext>
            </a:extLst>
          </p:cNvPr>
          <p:cNvSpPr/>
          <p:nvPr/>
        </p:nvSpPr>
        <p:spPr bwMode="auto">
          <a:xfrm>
            <a:off x="3754664" y="3321210"/>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descr="A close up of a logo&#10;&#10;Description automatically generated">
            <a:extLst>
              <a:ext uri="{FF2B5EF4-FFF2-40B4-BE49-F238E27FC236}">
                <a16:creationId xmlns:a16="http://schemas.microsoft.com/office/drawing/2014/main" id="{C417A49F-3C11-422C-9569-6D39881F3340}"/>
              </a:ext>
            </a:extLst>
          </p:cNvPr>
          <p:cNvPicPr>
            <a:picLocks noChangeAspect="1"/>
          </p:cNvPicPr>
          <p:nvPr/>
        </p:nvPicPr>
        <p:blipFill rotWithShape="1">
          <a:blip r:embed="rId16">
            <a:extLst>
              <a:ext uri="{28A0092B-C50C-407E-A947-70E740481C1C}">
                <a14:useLocalDpi xmlns:a14="http://schemas.microsoft.com/office/drawing/2010/main" val="0"/>
              </a:ext>
            </a:extLst>
          </a:blip>
          <a:srcRect t="33220" b="40793"/>
          <a:stretch/>
        </p:blipFill>
        <p:spPr>
          <a:xfrm>
            <a:off x="4004579" y="3587256"/>
            <a:ext cx="1018384" cy="233618"/>
          </a:xfrm>
          <a:prstGeom prst="rect">
            <a:avLst/>
          </a:prstGeom>
        </p:spPr>
      </p:pic>
      <p:sp>
        <p:nvSpPr>
          <p:cNvPr id="75" name="Rectangle 74">
            <a:extLst>
              <a:ext uri="{FF2B5EF4-FFF2-40B4-BE49-F238E27FC236}">
                <a16:creationId xmlns:a16="http://schemas.microsoft.com/office/drawing/2014/main" id="{00C8ED28-49C0-4317-9A23-E5025B44150B}"/>
              </a:ext>
            </a:extLst>
          </p:cNvPr>
          <p:cNvSpPr/>
          <p:nvPr/>
        </p:nvSpPr>
        <p:spPr bwMode="auto">
          <a:xfrm>
            <a:off x="3749128" y="4080471"/>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73EA7A2B-9032-4DC2-959D-C68F1752F9AC}"/>
              </a:ext>
            </a:extLst>
          </p:cNvPr>
          <p:cNvSpPr/>
          <p:nvPr/>
        </p:nvSpPr>
        <p:spPr bwMode="auto">
          <a:xfrm>
            <a:off x="5331717" y="4851031"/>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A518BC52-EA2A-4DC0-B2A1-BE3F7D3358CF}"/>
              </a:ext>
            </a:extLst>
          </p:cNvPr>
          <p:cNvSpPr/>
          <p:nvPr/>
        </p:nvSpPr>
        <p:spPr bwMode="auto">
          <a:xfrm>
            <a:off x="5340993" y="3325355"/>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A0B25B9-4D84-4452-9B5E-8E350A88F860}"/>
              </a:ext>
            </a:extLst>
          </p:cNvPr>
          <p:cNvSpPr/>
          <p:nvPr/>
        </p:nvSpPr>
        <p:spPr bwMode="auto">
          <a:xfrm>
            <a:off x="6932438" y="3321210"/>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A86AFC48-BDE3-40B8-8109-96BE9D537635}"/>
              </a:ext>
            </a:extLst>
          </p:cNvPr>
          <p:cNvSpPr/>
          <p:nvPr/>
        </p:nvSpPr>
        <p:spPr bwMode="auto">
          <a:xfrm>
            <a:off x="5335457" y="4084615"/>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BD66130-22BD-4E7D-92BF-C3CC996D3B23}"/>
              </a:ext>
            </a:extLst>
          </p:cNvPr>
          <p:cNvSpPr/>
          <p:nvPr/>
        </p:nvSpPr>
        <p:spPr bwMode="auto">
          <a:xfrm>
            <a:off x="10111576" y="408687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BDA6C850-A4BD-4B5D-B57A-042A4D0DD778}"/>
              </a:ext>
            </a:extLst>
          </p:cNvPr>
          <p:cNvSpPr/>
          <p:nvPr/>
        </p:nvSpPr>
        <p:spPr bwMode="auto">
          <a:xfrm>
            <a:off x="6926903" y="4080471"/>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39BA382F-2717-485C-AD80-C166AF4D50E7}"/>
              </a:ext>
            </a:extLst>
          </p:cNvPr>
          <p:cNvSpPr/>
          <p:nvPr/>
        </p:nvSpPr>
        <p:spPr bwMode="auto">
          <a:xfrm>
            <a:off x="6926902" y="4851031"/>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1BCAA8AD-B057-4B85-98B8-CA903C9174A3}"/>
              </a:ext>
            </a:extLst>
          </p:cNvPr>
          <p:cNvSpPr/>
          <p:nvPr/>
        </p:nvSpPr>
        <p:spPr bwMode="auto">
          <a:xfrm>
            <a:off x="8524775" y="3327617"/>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BE30C65E-3227-4AD7-ABB3-AF5BE8C21624}"/>
              </a:ext>
            </a:extLst>
          </p:cNvPr>
          <p:cNvSpPr/>
          <p:nvPr/>
        </p:nvSpPr>
        <p:spPr bwMode="auto">
          <a:xfrm>
            <a:off x="8519239" y="4086878"/>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A8AAE26-B59D-4DEC-855D-062EFB1D2500}"/>
              </a:ext>
            </a:extLst>
          </p:cNvPr>
          <p:cNvSpPr/>
          <p:nvPr/>
        </p:nvSpPr>
        <p:spPr bwMode="auto">
          <a:xfrm>
            <a:off x="8519239" y="4857438"/>
            <a:ext cx="1457842" cy="68638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5CA311F8-02D0-4FC5-8D70-55EB80E6F4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83742" y="3505962"/>
            <a:ext cx="925012" cy="39620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4285C494-854C-4E19-9574-66BA4692A31E}"/>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t="18635" b="18635"/>
          <a:stretch/>
        </p:blipFill>
        <p:spPr>
          <a:xfrm>
            <a:off x="7072059" y="3568555"/>
            <a:ext cx="1178599" cy="229635"/>
          </a:xfrm>
          <a:prstGeom prst="rect">
            <a:avLst/>
          </a:prstGeom>
        </p:spPr>
      </p:pic>
      <p:pic>
        <p:nvPicPr>
          <p:cNvPr id="88" name="Picture 2" descr="Related image">
            <a:extLst>
              <a:ext uri="{FF2B5EF4-FFF2-40B4-BE49-F238E27FC236}">
                <a16:creationId xmlns:a16="http://schemas.microsoft.com/office/drawing/2014/main" id="{ECD7E4AC-1180-40C1-9FB4-CE0CC88E25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2930" y="3431765"/>
            <a:ext cx="950457" cy="4837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Image result for controlUp logo">
            <a:extLst>
              <a:ext uri="{FF2B5EF4-FFF2-40B4-BE49-F238E27FC236}">
                <a16:creationId xmlns:a16="http://schemas.microsoft.com/office/drawing/2014/main" id="{D21C5C78-6299-465D-9DD2-51194DFE853C}"/>
              </a:ext>
            </a:extLst>
          </p:cNvPr>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t="19874" b="31048"/>
          <a:stretch/>
        </p:blipFill>
        <p:spPr bwMode="auto">
          <a:xfrm>
            <a:off x="3884702" y="4273637"/>
            <a:ext cx="1185145" cy="2619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49A2FCEF-444D-4AB1-8AEC-BB7D23E98E16}"/>
              </a:ext>
            </a:extLst>
          </p:cNvPr>
          <p:cNvPicPr>
            <a:picLocks noChangeAspect="1"/>
          </p:cNvPicPr>
          <p:nvPr/>
        </p:nvPicPr>
        <p:blipFill>
          <a:blip r:embed="rId21"/>
          <a:stretch>
            <a:fillRect/>
          </a:stretch>
        </p:blipFill>
        <p:spPr>
          <a:xfrm>
            <a:off x="5439287" y="4326943"/>
            <a:ext cx="1284932" cy="218439"/>
          </a:xfrm>
          <a:prstGeom prst="rect">
            <a:avLst/>
          </a:prstGeom>
        </p:spPr>
      </p:pic>
      <p:pic>
        <p:nvPicPr>
          <p:cNvPr id="91" name="Picture 90">
            <a:extLst>
              <a:ext uri="{FF2B5EF4-FFF2-40B4-BE49-F238E27FC236}">
                <a16:creationId xmlns:a16="http://schemas.microsoft.com/office/drawing/2014/main" id="{B4CDFF9F-EBC5-4BEA-B6DD-62AB7579412D}"/>
              </a:ext>
            </a:extLst>
          </p:cNvPr>
          <p:cNvPicPr>
            <a:picLocks noChangeAspect="1"/>
          </p:cNvPicPr>
          <p:nvPr/>
        </p:nvPicPr>
        <p:blipFill>
          <a:blip r:embed="rId22"/>
          <a:stretch>
            <a:fillRect/>
          </a:stretch>
        </p:blipFill>
        <p:spPr>
          <a:xfrm>
            <a:off x="7016700" y="4291289"/>
            <a:ext cx="1295120" cy="226646"/>
          </a:xfrm>
          <a:prstGeom prst="rect">
            <a:avLst/>
          </a:prstGeom>
        </p:spPr>
      </p:pic>
      <p:pic>
        <p:nvPicPr>
          <p:cNvPr id="92" name="Picture 91">
            <a:extLst>
              <a:ext uri="{FF2B5EF4-FFF2-40B4-BE49-F238E27FC236}">
                <a16:creationId xmlns:a16="http://schemas.microsoft.com/office/drawing/2014/main" id="{BA391354-E585-45ED-AECB-5D07D3B99A71}"/>
              </a:ext>
            </a:extLst>
          </p:cNvPr>
          <p:cNvPicPr>
            <a:picLocks noChangeAspect="1"/>
          </p:cNvPicPr>
          <p:nvPr/>
        </p:nvPicPr>
        <p:blipFill>
          <a:blip r:embed="rId23"/>
          <a:stretch>
            <a:fillRect/>
          </a:stretch>
        </p:blipFill>
        <p:spPr>
          <a:xfrm>
            <a:off x="8586222" y="4335184"/>
            <a:ext cx="1314700" cy="170911"/>
          </a:xfrm>
          <a:prstGeom prst="rect">
            <a:avLst/>
          </a:prstGeom>
        </p:spPr>
      </p:pic>
      <p:pic>
        <p:nvPicPr>
          <p:cNvPr id="93" name="Picture 92">
            <a:extLst>
              <a:ext uri="{FF2B5EF4-FFF2-40B4-BE49-F238E27FC236}">
                <a16:creationId xmlns:a16="http://schemas.microsoft.com/office/drawing/2014/main" id="{DBAE13E1-2EA6-4DEC-966F-8C3135486E4B}"/>
              </a:ext>
            </a:extLst>
          </p:cNvPr>
          <p:cNvPicPr>
            <a:picLocks noChangeAspect="1"/>
          </p:cNvPicPr>
          <p:nvPr/>
        </p:nvPicPr>
        <p:blipFill>
          <a:blip r:embed="rId24"/>
          <a:stretch>
            <a:fillRect/>
          </a:stretch>
        </p:blipFill>
        <p:spPr>
          <a:xfrm>
            <a:off x="3872642" y="5077226"/>
            <a:ext cx="1255917" cy="213506"/>
          </a:xfrm>
          <a:prstGeom prst="rect">
            <a:avLst/>
          </a:prstGeom>
        </p:spPr>
      </p:pic>
      <p:pic>
        <p:nvPicPr>
          <p:cNvPr id="94" name="Picture 93" descr="A picture containing tableware, plate, drawing&#10;&#10;Description automatically generated">
            <a:extLst>
              <a:ext uri="{FF2B5EF4-FFF2-40B4-BE49-F238E27FC236}">
                <a16:creationId xmlns:a16="http://schemas.microsoft.com/office/drawing/2014/main" id="{F67ECCAC-5802-40BB-9A69-518F2761B45A}"/>
              </a:ext>
            </a:extLst>
          </p:cNvPr>
          <p:cNvPicPr>
            <a:picLocks noChangeAspect="1"/>
          </p:cNvPicPr>
          <p:nvPr/>
        </p:nvPicPr>
        <p:blipFill>
          <a:blip r:embed="rId25"/>
          <a:stretch>
            <a:fillRect/>
          </a:stretch>
        </p:blipFill>
        <p:spPr>
          <a:xfrm>
            <a:off x="5497143" y="4975130"/>
            <a:ext cx="1041621" cy="428063"/>
          </a:xfrm>
          <a:prstGeom prst="rect">
            <a:avLst/>
          </a:prstGeom>
        </p:spPr>
      </p:pic>
      <p:pic>
        <p:nvPicPr>
          <p:cNvPr id="95" name="Picture 94">
            <a:extLst>
              <a:ext uri="{FF2B5EF4-FFF2-40B4-BE49-F238E27FC236}">
                <a16:creationId xmlns:a16="http://schemas.microsoft.com/office/drawing/2014/main" id="{1EF19CE6-2B47-4632-8361-6281AA1CE46D}"/>
              </a:ext>
            </a:extLst>
          </p:cNvPr>
          <p:cNvPicPr>
            <a:picLocks noChangeAspect="1"/>
          </p:cNvPicPr>
          <p:nvPr/>
        </p:nvPicPr>
        <p:blipFill>
          <a:blip r:embed="rId26"/>
          <a:stretch>
            <a:fillRect/>
          </a:stretch>
        </p:blipFill>
        <p:spPr>
          <a:xfrm>
            <a:off x="10187470" y="4343290"/>
            <a:ext cx="1326986" cy="179143"/>
          </a:xfrm>
          <a:prstGeom prst="rect">
            <a:avLst/>
          </a:prstGeom>
        </p:spPr>
      </p:pic>
      <p:pic>
        <p:nvPicPr>
          <p:cNvPr id="5122" name="Picture 2" descr="deviceTRUST Logo">
            <a:extLst>
              <a:ext uri="{FF2B5EF4-FFF2-40B4-BE49-F238E27FC236}">
                <a16:creationId xmlns:a16="http://schemas.microsoft.com/office/drawing/2014/main" id="{38FF44C5-5C04-4A51-91C0-343D8F19172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83764" y="5068639"/>
            <a:ext cx="1360989" cy="2517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vanti Logo">
            <a:extLst>
              <a:ext uri="{FF2B5EF4-FFF2-40B4-BE49-F238E27FC236}">
                <a16:creationId xmlns:a16="http://schemas.microsoft.com/office/drawing/2014/main" id="{CF6D5690-CF84-43A2-8B31-183F810ACC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72930" y="5025617"/>
            <a:ext cx="865274" cy="30629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59F40F5-8090-48C5-8A7C-3C4F2D11F383}"/>
              </a:ext>
            </a:extLst>
          </p:cNvPr>
          <p:cNvSpPr/>
          <p:nvPr/>
        </p:nvSpPr>
        <p:spPr bwMode="auto">
          <a:xfrm>
            <a:off x="10105227" y="3331136"/>
            <a:ext cx="1457841" cy="685033"/>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26" name="Picture 6" descr="Liquidware Logo">
            <a:extLst>
              <a:ext uri="{FF2B5EF4-FFF2-40B4-BE49-F238E27FC236}">
                <a16:creationId xmlns:a16="http://schemas.microsoft.com/office/drawing/2014/main" id="{5FD26C9A-A9B5-4DAD-AB80-91899016C84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62264" y="3519370"/>
            <a:ext cx="1132594" cy="36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8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10;&#10;Description generated with high confidence">
            <a:extLst>
              <a:ext uri="{FF2B5EF4-FFF2-40B4-BE49-F238E27FC236}">
                <a16:creationId xmlns:a16="http://schemas.microsoft.com/office/drawing/2014/main" id="{825DC2E9-553C-452B-A3F2-DA50F51C62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5" y="-1"/>
            <a:ext cx="12434711" cy="6994526"/>
          </a:xfrm>
          <a:prstGeom prst="rect">
            <a:avLst/>
          </a:prstGeom>
        </p:spPr>
      </p:pic>
      <p:sp>
        <p:nvSpPr>
          <p:cNvPr id="4" name="Rectangle 3">
            <a:extLst>
              <a:ext uri="{FF2B5EF4-FFF2-40B4-BE49-F238E27FC236}">
                <a16:creationId xmlns:a16="http://schemas.microsoft.com/office/drawing/2014/main" id="{624E2205-8785-4940-BD35-BA0C617046F5}"/>
              </a:ext>
            </a:extLst>
          </p:cNvPr>
          <p:cNvSpPr/>
          <p:nvPr/>
        </p:nvSpPr>
        <p:spPr>
          <a:xfrm>
            <a:off x="-705" y="-1"/>
            <a:ext cx="12434711" cy="6994525"/>
          </a:xfrm>
          <a:prstGeom prst="rect">
            <a:avLst/>
          </a:prstGeom>
          <a:solidFill>
            <a:srgbClr val="00000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63">
              <a:defRPr/>
            </a:pPr>
            <a:endParaRPr lang="en-US" sz="1800" dirty="0">
              <a:solidFill>
                <a:srgbClr val="F1EFED"/>
              </a:solidFill>
              <a:latin typeface="Segoe UI"/>
            </a:endParaRPr>
          </a:p>
        </p:txBody>
      </p:sp>
      <p:sp>
        <p:nvSpPr>
          <p:cNvPr id="16" name="Rectangle 15">
            <a:extLst>
              <a:ext uri="{FF2B5EF4-FFF2-40B4-BE49-F238E27FC236}">
                <a16:creationId xmlns:a16="http://schemas.microsoft.com/office/drawing/2014/main" id="{E4F8656F-1F61-4EDD-9488-B6AB2690BD8F}"/>
              </a:ext>
            </a:extLst>
          </p:cNvPr>
          <p:cNvSpPr/>
          <p:nvPr/>
        </p:nvSpPr>
        <p:spPr bwMode="auto">
          <a:xfrm>
            <a:off x="609471" y="903610"/>
            <a:ext cx="5325165" cy="532654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8512" rIns="0" bIns="48512" numCol="1" rtlCol="0" anchor="ctr" anchorCtr="0" compatLnSpc="1">
            <a:prstTxWarp prst="textNoShape">
              <a:avLst/>
            </a:prstTxWarp>
          </a:bodyPr>
          <a:lstStyle/>
          <a:p>
            <a:pPr algn="ctr" defTabSz="969953" fontAlgn="base">
              <a:spcBef>
                <a:spcPct val="0"/>
              </a:spcBef>
              <a:spcAft>
                <a:spcPct val="0"/>
              </a:spcAft>
              <a:defRPr/>
            </a:pPr>
            <a:endParaRPr lang="en-US" sz="2081" dirty="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074C95DE-99DF-4B25-ACF2-C52C411174B2}"/>
              </a:ext>
            </a:extLst>
          </p:cNvPr>
          <p:cNvGrpSpPr/>
          <p:nvPr/>
        </p:nvGrpSpPr>
        <p:grpSpPr>
          <a:xfrm>
            <a:off x="1114878" y="2836559"/>
            <a:ext cx="4164787" cy="969899"/>
            <a:chOff x="1066311" y="2707746"/>
            <a:chExt cx="5621313" cy="950968"/>
          </a:xfrm>
        </p:grpSpPr>
        <p:sp>
          <p:nvSpPr>
            <p:cNvPr id="18" name="Rectangle 17">
              <a:extLst>
                <a:ext uri="{FF2B5EF4-FFF2-40B4-BE49-F238E27FC236}">
                  <a16:creationId xmlns:a16="http://schemas.microsoft.com/office/drawing/2014/main" id="{F3792549-7AB2-4FAB-9EA0-B06A7BC4B3B4}"/>
                </a:ext>
              </a:extLst>
            </p:cNvPr>
            <p:cNvSpPr/>
            <p:nvPr/>
          </p:nvSpPr>
          <p:spPr>
            <a:xfrm>
              <a:off x="1066313" y="2707746"/>
              <a:ext cx="2746310" cy="362123"/>
            </a:xfrm>
            <a:prstGeom prst="rect">
              <a:avLst/>
            </a:prstGeom>
          </p:spPr>
          <p:txBody>
            <a:bodyPr wrap="square" lIns="0" tIns="0" rIns="0" bIns="0">
              <a:spAutoFit/>
            </a:bodyPr>
            <a:lstStyle/>
            <a:p>
              <a:pPr defTabSz="951121">
                <a:spcAft>
                  <a:spcPts val="624"/>
                </a:spcAft>
                <a:defRPr/>
              </a:pPr>
              <a:r>
                <a:rPr lang="en-US" sz="2400" dirty="0">
                  <a:solidFill>
                    <a:srgbClr val="1A1A1A"/>
                  </a:solidFill>
                  <a:latin typeface="Segoe UI Semibold"/>
                  <a:cs typeface="Segoe UI" panose="020B0502040204020203" pitchFamily="34" charset="0"/>
                  <a:hlinkClick r:id="rId4"/>
                </a:rPr>
                <a:t>Learn more</a:t>
              </a:r>
              <a:endParaRPr lang="en-US" sz="2400" dirty="0">
                <a:solidFill>
                  <a:srgbClr val="1A1A1A"/>
                </a:solidFill>
                <a:latin typeface="Segoe UI Semibold"/>
                <a:cs typeface="Segoe UI" panose="020B0502040204020203" pitchFamily="34" charset="0"/>
              </a:endParaRPr>
            </a:p>
          </p:txBody>
        </p:sp>
        <p:sp>
          <p:nvSpPr>
            <p:cNvPr id="20" name="Rectangle 19">
              <a:extLst>
                <a:ext uri="{FF2B5EF4-FFF2-40B4-BE49-F238E27FC236}">
                  <a16:creationId xmlns:a16="http://schemas.microsoft.com/office/drawing/2014/main" id="{48C0269D-E277-47BE-AD1D-0DD94F2377C4}"/>
                </a:ext>
              </a:extLst>
            </p:cNvPr>
            <p:cNvSpPr/>
            <p:nvPr/>
          </p:nvSpPr>
          <p:spPr>
            <a:xfrm>
              <a:off x="1066311" y="3296591"/>
              <a:ext cx="5621313" cy="362123"/>
            </a:xfrm>
            <a:prstGeom prst="rect">
              <a:avLst/>
            </a:prstGeom>
          </p:spPr>
          <p:txBody>
            <a:bodyPr wrap="square" lIns="0" tIns="0" rIns="0" bIns="0">
              <a:spAutoFit/>
            </a:bodyPr>
            <a:lstStyle/>
            <a:p>
              <a:pPr defTabSz="951121">
                <a:spcBef>
                  <a:spcPts val="1248"/>
                </a:spcBef>
                <a:spcAft>
                  <a:spcPts val="624"/>
                </a:spcAft>
                <a:buSzPts val="1000"/>
                <a:tabLst>
                  <a:tab pos="466209" algn="l"/>
                </a:tabLst>
                <a:defRPr/>
              </a:pPr>
              <a:r>
                <a:rPr lang="en-US" sz="2400" dirty="0">
                  <a:solidFill>
                    <a:srgbClr val="1A1A1A"/>
                  </a:solidFill>
                  <a:latin typeface="Segoe UI Semibold"/>
                  <a:cs typeface="Segoe UI" panose="020B0502040204020203" pitchFamily="34" charset="0"/>
                  <a:hlinkClick r:id="rId5"/>
                </a:rPr>
                <a:t>Start using </a:t>
              </a:r>
              <a:r>
                <a:rPr lang="en-US" sz="2400">
                  <a:solidFill>
                    <a:srgbClr val="1A1A1A"/>
                  </a:solidFill>
                  <a:latin typeface="Segoe UI Semibold"/>
                  <a:cs typeface="Segoe UI" panose="020B0502040204020203" pitchFamily="34" charset="0"/>
                  <a:hlinkClick r:id="rId5"/>
                </a:rPr>
                <a:t>the service</a:t>
              </a:r>
              <a:endParaRPr lang="en-US" sz="2400" dirty="0">
                <a:solidFill>
                  <a:srgbClr val="1A1A1A"/>
                </a:solidFill>
                <a:latin typeface="Segoe UI Semibold"/>
                <a:cs typeface="Segoe UI" panose="020B0502040204020203" pitchFamily="34" charset="0"/>
              </a:endParaRPr>
            </a:p>
          </p:txBody>
        </p:sp>
      </p:grpSp>
      <p:sp>
        <p:nvSpPr>
          <p:cNvPr id="21" name="Title 16">
            <a:extLst>
              <a:ext uri="{FF2B5EF4-FFF2-40B4-BE49-F238E27FC236}">
                <a16:creationId xmlns:a16="http://schemas.microsoft.com/office/drawing/2014/main" id="{42C0FF11-5B99-4368-B0DF-D01A0FF3CAAB}"/>
              </a:ext>
            </a:extLst>
          </p:cNvPr>
          <p:cNvSpPr txBox="1">
            <a:spLocks/>
          </p:cNvSpPr>
          <p:nvPr/>
        </p:nvSpPr>
        <p:spPr>
          <a:xfrm>
            <a:off x="1114878" y="1480261"/>
            <a:ext cx="4315732" cy="772148"/>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latin typeface="Segoe UI Semibold"/>
              </a:rPr>
              <a:t>Taking the next step</a:t>
            </a:r>
          </a:p>
        </p:txBody>
      </p:sp>
    </p:spTree>
    <p:extLst>
      <p:ext uri="{BB962C8B-B14F-4D97-AF65-F5344CB8AC3E}">
        <p14:creationId xmlns:p14="http://schemas.microsoft.com/office/powerpoint/2010/main" val="406110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42" presetClass="path" presetSubtype="0" decel="100000" fill="hold" grpId="2" nodeType="withEffect">
                                  <p:stCondLst>
                                    <p:cond delay="500"/>
                                  </p:stCondLst>
                                  <p:childTnLst>
                                    <p:animMotion origin="layout" path="M -3.95711E-7 0 L -0.20998 0.37335 " pathEditMode="relative" rAng="0" ptsTypes="AA">
                                      <p:cBhvr>
                                        <p:cTn id="10" dur="500" spd="-100000" fill="hold"/>
                                        <p:tgtEl>
                                          <p:spTgt spid="16"/>
                                        </p:tgtEl>
                                        <p:attrNameLst>
                                          <p:attrName>ppt_x</p:attrName>
                                          <p:attrName>ppt_y</p:attrName>
                                        </p:attrNameLst>
                                      </p:cBhvr>
                                      <p:rCtr x="-10505" y="18656"/>
                                    </p:animMotion>
                                  </p:childTnLst>
                                </p:cTn>
                              </p:par>
                              <p:par>
                                <p:cTn id="11" presetID="10" presetClass="entr" presetSubtype="0"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35" presetClass="path" presetSubtype="0" decel="100000" fill="hold" grpId="1" nodeType="withEffect">
                                  <p:stCondLst>
                                    <p:cond delay="550"/>
                                  </p:stCondLst>
                                  <p:childTnLst>
                                    <p:animMotion origin="layout" path="M 1.95558E-6 -1.64321E-6 L -0.12267 -1.64321E-6 " pathEditMode="relative" rAng="0" ptsTypes="AA">
                                      <p:cBhvr>
                                        <p:cTn id="15" dur="500" spd="-100000" fill="hold"/>
                                        <p:tgtEl>
                                          <p:spTgt spid="21"/>
                                        </p:tgtEl>
                                        <p:attrNameLst>
                                          <p:attrName>ppt_x</p:attrName>
                                          <p:attrName>ppt_y</p:attrName>
                                        </p:attrNameLst>
                                      </p:cBhvr>
                                      <p:rCtr x="-6140" y="0"/>
                                    </p:animMotion>
                                  </p:childTnLst>
                                </p:cTn>
                              </p:par>
                              <p:par>
                                <p:cTn id="16" presetID="10" presetClass="entr" presetSubtype="0" fill="hold" nodeType="withEffect">
                                  <p:stCondLst>
                                    <p:cond delay="8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par>
                                <p:cTn id="19" presetID="35" presetClass="path" presetSubtype="0" decel="100000" fill="hold" nodeType="withEffect">
                                  <p:stCondLst>
                                    <p:cond delay="550"/>
                                  </p:stCondLst>
                                  <p:childTnLst>
                                    <p:animMotion origin="layout" path="M -4.50345E-6 3.73581E-6 L -0.12267 3.73581E-6 " pathEditMode="relative" rAng="0" ptsTypes="AA">
                                      <p:cBhvr>
                                        <p:cTn id="20" dur="500" spd="-100000" fill="hold"/>
                                        <p:tgtEl>
                                          <p:spTgt spid="17"/>
                                        </p:tgtEl>
                                        <p:attrNameLst>
                                          <p:attrName>ppt_x</p:attrName>
                                          <p:attrName>ppt_y</p:attrName>
                                        </p:attrNameLst>
                                      </p:cBhvr>
                                      <p:rCtr x="-61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1" grpId="0"/>
      <p:bldP spid="2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nvPr>
        </p:nvGraphicFramePr>
        <p:xfrm>
          <a:off x="2470" y="2085"/>
          <a:ext cx="1588" cy="1588"/>
        </p:xfrm>
        <a:graphic>
          <a:graphicData uri="http://schemas.openxmlformats.org/presentationml/2006/ole">
            <mc:AlternateContent xmlns:mc="http://schemas.openxmlformats.org/markup-compatibility/2006">
              <mc:Choice xmlns:v="urn:schemas-microsoft-com:vml" Requires="v">
                <p:oleObj spid="_x0000_s140290"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2470" y="2085"/>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883" y="49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90176" y="1377489"/>
            <a:ext cx="2392243" cy="2392237"/>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7161" y="3961936"/>
            <a:ext cx="2458274" cy="2334271"/>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Security </a:t>
              </a:r>
            </a:p>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544803" y="1377489"/>
            <a:ext cx="2392243" cy="2392237"/>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58392" y="3961934"/>
            <a:ext cx="2458274" cy="2334271"/>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Elastic</a:t>
              </a:r>
            </a:p>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Contractor</a:t>
              </a:r>
              <a:b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499430" y="1377489"/>
            <a:ext cx="2392243" cy="2392237"/>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59624" y="3959338"/>
            <a:ext cx="2458274" cy="2334271"/>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Specific</a:t>
              </a:r>
            </a:p>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454056" y="1377489"/>
            <a:ext cx="2392243" cy="2392237"/>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60" tIns="143408" rIns="179260" bIns="143408" rtlCol="0">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560854" y="3959338"/>
            <a:ext cx="2458274" cy="2334271"/>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Specialized </a:t>
              </a:r>
            </a:p>
            <a:p>
              <a:pPr marL="0" marR="0" lvl="0" indent="0" algn="ctr" defTabSz="700680" rtl="0" eaLnBrk="1" fontAlgn="base" latinLnBrk="0" hangingPunct="1">
                <a:lnSpc>
                  <a:spcPct val="100000"/>
                </a:lnSpc>
                <a:spcBef>
                  <a:spcPts val="30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t" anchorCtr="0" forceAA="0" compatLnSpc="1">
              <a:prstTxWarp prst="textNoShape">
                <a:avLst/>
              </a:prstTxWarp>
              <a:noAutofit/>
            </a:bodyPr>
            <a:lstStyle/>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31881" rtl="0" eaLnBrk="1" fontAlgn="auto" latinLnBrk="0" hangingPunct="1">
                <a:lnSpc>
                  <a:spcPct val="100000"/>
                </a:lnSpc>
                <a:spcBef>
                  <a:spcPts val="1197"/>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4314" y="4316711"/>
            <a:ext cx="0" cy="148362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49" y="4316711"/>
            <a:ext cx="0" cy="148362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383" y="4316711"/>
            <a:ext cx="0" cy="1483629"/>
          </a:xfrm>
          <a:prstGeom prst="line">
            <a:avLst/>
          </a:prstGeom>
          <a:noFill/>
          <a:ln w="3175">
            <a:solidFill>
              <a:schemeClr val="bg1">
                <a:lumMod val="85000"/>
              </a:schemeClr>
            </a:solidFill>
            <a:headEnd type="oval" w="sm" len="sm"/>
            <a:tailEnd type="oval" w="sm" len="sm"/>
          </a:ln>
        </p:spPr>
      </p:cxnSp>
      <p:sp>
        <p:nvSpPr>
          <p:cNvPr id="39" name="Title 1">
            <a:extLst>
              <a:ext uri="{FF2B5EF4-FFF2-40B4-BE49-F238E27FC236}">
                <a16:creationId xmlns:a16="http://schemas.microsoft.com/office/drawing/2014/main" id="{9BAEF12D-38FD-42E3-B281-8515494C395D}"/>
              </a:ext>
            </a:extLst>
          </p:cNvPr>
          <p:cNvSpPr>
            <a:spLocks noGrp="1"/>
          </p:cNvSpPr>
          <p:nvPr>
            <p:ph type="title"/>
          </p:nvPr>
        </p:nvSpPr>
        <p:spPr/>
        <p:txBody>
          <a:bodyPr/>
          <a:lstStyle/>
          <a:p>
            <a:r>
              <a:rPr lang="en-US"/>
              <a:t>Virtualization scenarios</a:t>
            </a:r>
          </a:p>
        </p:txBody>
      </p: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596690" y="1161651"/>
            <a:ext cx="6518199" cy="30416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a:ea typeface="+mn-ea"/>
                <a:cs typeface="+mn-cs"/>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515866" y="3305344"/>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Enable optimizations for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Office 365 ProPlus</a:t>
            </a: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515866" y="4401111"/>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Migrate Windows Server (RDS) </a:t>
            </a:r>
          </a:p>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515866" y="22095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Deliver the only multi-session</a:t>
            </a:r>
          </a:p>
          <a:p>
            <a:pPr marL="0" marR="0" lvl="0" indent="0" algn="l" defTabSz="913841"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515866" y="5496877"/>
            <a:ext cx="3363939" cy="369176"/>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Deploy and scale in minutes</a:t>
            </a:r>
          </a:p>
        </p:txBody>
      </p:sp>
      <p:cxnSp>
        <p:nvCxnSpPr>
          <p:cNvPr id="20" name="Straight Connector 19">
            <a:extLst>
              <a:ext uri="{FF2B5EF4-FFF2-40B4-BE49-F238E27FC236}">
                <a16:creationId xmlns:a16="http://schemas.microsoft.com/office/drawing/2014/main" id="{D436657E-0621-422D-AD30-24302ED83E56}"/>
              </a:ext>
            </a:extLst>
          </p:cNvPr>
          <p:cNvCxnSpPr/>
          <p:nvPr/>
        </p:nvCxnSpPr>
        <p:spPr>
          <a:xfrm>
            <a:off x="7114889"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8903305"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691721" y="4460808"/>
            <a:ext cx="2" cy="833671"/>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75" y="1413961"/>
            <a:ext cx="5817464" cy="31961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06665" y="2608602"/>
            <a:ext cx="1807615" cy="1090820"/>
            <a:chOff x="7955585" y="1981200"/>
            <a:chExt cx="2866893" cy="1765480"/>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00078"/>
              <a:ext cx="2866893" cy="1746602"/>
            </a:xfrm>
            <a:prstGeom prst="rect">
              <a:avLst/>
            </a:prstGeom>
            <a:noFill/>
          </p:spPr>
          <p:txBody>
            <a:bodyPr wrap="square" lIns="186468" tIns="149175" rIns="186468" bIns="149175" rtlCol="0" anchor="ctr">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10</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8693" y="4002185"/>
            <a:ext cx="1906581" cy="245959"/>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55498"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443912"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232329" y="5294478"/>
            <a:ext cx="918788" cy="91878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8985653" y="2608603"/>
            <a:ext cx="1590294" cy="108286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02738" y="2132833"/>
              <a:ext cx="2131580" cy="1453943"/>
            </a:xfrm>
            <a:prstGeom prst="rect">
              <a:avLst/>
            </a:prstGeom>
            <a:noFill/>
          </p:spPr>
          <p:txBody>
            <a:bodyPr wrap="none" lIns="186468" tIns="149175" rIns="186468" bIns="149175" rtlCol="0" anchor="ctr">
              <a:spAutoFit/>
            </a:body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a:t>
              </a:r>
            </a:p>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Server</a:t>
              </a:r>
            </a:p>
          </p:txBody>
        </p:sp>
      </p:grpSp>
      <p:sp>
        <p:nvSpPr>
          <p:cNvPr id="2" name="Title 1">
            <a:extLst>
              <a:ext uri="{FF2B5EF4-FFF2-40B4-BE49-F238E27FC236}">
                <a16:creationId xmlns:a16="http://schemas.microsoft.com/office/drawing/2014/main" id="{96F1A8E0-8AE0-4CA8-ACC0-4FD320BEE47E}"/>
              </a:ext>
            </a:extLst>
          </p:cNvPr>
          <p:cNvSpPr>
            <a:spLocks noGrp="1"/>
          </p:cNvSpPr>
          <p:nvPr>
            <p:ph type="title"/>
          </p:nvPr>
        </p:nvSpPr>
        <p:spPr>
          <a:xfrm>
            <a:off x="600855" y="466302"/>
            <a:ext cx="11237870" cy="512317"/>
          </a:xfrm>
        </p:spPr>
        <p:txBody>
          <a:bodyPr/>
          <a:lstStyle/>
          <a:p>
            <a:r>
              <a:rPr lang="en-US" sz="3264"/>
              <a:t>Windows Virtual Desktop is generally available worldwide</a:t>
            </a:r>
          </a:p>
        </p:txBody>
      </p:sp>
      <p:grpSp>
        <p:nvGrpSpPr>
          <p:cNvPr id="31" name="Graphic 43" descr=" collaborate">
            <a:extLst>
              <a:ext uri="{FF2B5EF4-FFF2-40B4-BE49-F238E27FC236}">
                <a16:creationId xmlns:a16="http://schemas.microsoft.com/office/drawing/2014/main" id="{37506D70-6154-43BC-9A37-20B34EBAFDAA}"/>
              </a:ext>
            </a:extLst>
          </p:cNvPr>
          <p:cNvGrpSpPr/>
          <p:nvPr/>
        </p:nvGrpSpPr>
        <p:grpSpPr>
          <a:xfrm>
            <a:off x="596711" y="2079817"/>
            <a:ext cx="587111" cy="587111"/>
            <a:chOff x="4477553" y="3868669"/>
            <a:chExt cx="410036" cy="410036"/>
          </a:xfrm>
        </p:grpSpPr>
        <p:sp>
          <p:nvSpPr>
            <p:cNvPr id="32" name="Freeform: Shape 31">
              <a:extLst>
                <a:ext uri="{FF2B5EF4-FFF2-40B4-BE49-F238E27FC236}">
                  <a16:creationId xmlns:a16="http://schemas.microsoft.com/office/drawing/2014/main" id="{645D56A1-053D-452E-8EF7-4EA3CEA37355}"/>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4F60769-42EE-4E5B-9F86-62F04CD01A91}"/>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BBCD0F7-F322-4369-B5E6-F18FABFCD3BC}"/>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16BDE5E-A908-42BC-82A9-54AECFD0391A}"/>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D504E6BE-2CF1-4605-A0C2-21191A4BD81E}"/>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EEFD420-F755-449B-BB15-E47903D4F3DB}"/>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F6BACBD-DFAC-49A8-93A4-A327CB00E1FD}"/>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7D170C7-CDC8-48EA-AB42-DBF26E714378}"/>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23E172-F63B-4A5A-9B66-428A7F9D1925}"/>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4379C222-8FEA-4178-B50E-3587940DEEB4}"/>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E467AD6-C16B-4C2F-86CA-31A5F4FAF0B4}"/>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0618C1B-CE0D-4113-804F-2E4486530FBC}"/>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9971756-BE35-4A8D-B233-9FF41933EBA9}"/>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descr="automated">
            <a:extLst>
              <a:ext uri="{FF2B5EF4-FFF2-40B4-BE49-F238E27FC236}">
                <a16:creationId xmlns:a16="http://schemas.microsoft.com/office/drawing/2014/main" id="{B307CF1A-C0F9-402A-A626-36353A11F9F2}"/>
              </a:ext>
            </a:extLst>
          </p:cNvPr>
          <p:cNvGrpSpPr/>
          <p:nvPr/>
        </p:nvGrpSpPr>
        <p:grpSpPr>
          <a:xfrm>
            <a:off x="665762" y="3153245"/>
            <a:ext cx="500874" cy="632306"/>
            <a:chOff x="7294940" y="2109265"/>
            <a:chExt cx="373227" cy="471165"/>
          </a:xfrm>
        </p:grpSpPr>
        <p:sp>
          <p:nvSpPr>
            <p:cNvPr id="60" name="Freeform 566">
              <a:extLst>
                <a:ext uri="{FF2B5EF4-FFF2-40B4-BE49-F238E27FC236}">
                  <a16:creationId xmlns:a16="http://schemas.microsoft.com/office/drawing/2014/main" id="{309A2BC4-8883-43A5-8A0A-AAEAB1EF124E}"/>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67">
              <a:extLst>
                <a:ext uri="{FF2B5EF4-FFF2-40B4-BE49-F238E27FC236}">
                  <a16:creationId xmlns:a16="http://schemas.microsoft.com/office/drawing/2014/main" id="{AD66F10E-B014-4F2A-ADC6-49CD1049D1FD}"/>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68">
              <a:extLst>
                <a:ext uri="{FF2B5EF4-FFF2-40B4-BE49-F238E27FC236}">
                  <a16:creationId xmlns:a16="http://schemas.microsoft.com/office/drawing/2014/main" id="{EA424449-4A57-417B-AD47-AA8B562979E8}"/>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D664933-B336-4214-B974-1866FE39D9AA}"/>
              </a:ext>
            </a:extLst>
          </p:cNvPr>
          <p:cNvGrpSpPr/>
          <p:nvPr/>
        </p:nvGrpSpPr>
        <p:grpSpPr>
          <a:xfrm>
            <a:off x="650686" y="5418900"/>
            <a:ext cx="547225" cy="480870"/>
            <a:chOff x="548816" y="5349959"/>
            <a:chExt cx="536544" cy="471484"/>
          </a:xfrm>
        </p:grpSpPr>
        <p:grpSp>
          <p:nvGrpSpPr>
            <p:cNvPr id="63" name="Graphic 128" descr="online">
              <a:extLst>
                <a:ext uri="{FF2B5EF4-FFF2-40B4-BE49-F238E27FC236}">
                  <a16:creationId xmlns:a16="http://schemas.microsoft.com/office/drawing/2014/main" id="{CA66A520-41C9-4228-B3FF-0BF66C3C4967}"/>
                </a:ext>
              </a:extLst>
            </p:cNvPr>
            <p:cNvGrpSpPr/>
            <p:nvPr/>
          </p:nvGrpSpPr>
          <p:grpSpPr>
            <a:xfrm>
              <a:off x="709548" y="5349959"/>
              <a:ext cx="375812" cy="375812"/>
              <a:chOff x="4472102" y="5773612"/>
              <a:chExt cx="436448" cy="436448"/>
            </a:xfrm>
          </p:grpSpPr>
          <p:sp>
            <p:nvSpPr>
              <p:cNvPr id="64" name="Freeform: Shape 63">
                <a:extLst>
                  <a:ext uri="{FF2B5EF4-FFF2-40B4-BE49-F238E27FC236}">
                    <a16:creationId xmlns:a16="http://schemas.microsoft.com/office/drawing/2014/main" id="{19628130-15DF-4408-B23B-E811AE9F5E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BA5C192-A289-4122-A473-20445C006B1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E28C350-FFE1-42B1-B009-CA6EB0B882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6BC3D33-4262-4248-86EB-6ABC87673836}"/>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5150E34-806F-47F3-BD34-88EBDAF0AA4A}"/>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20C1FF7-1AAB-467D-BEC8-9FF7562E53B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6596873-CEB7-4DB3-A2AD-7B5E7AF13E9E}"/>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DFD9EE-7DA6-48BE-BB6C-0FAA8B13A68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9919822-0F39-416B-9286-76141E2EBC9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215F567-2F4D-4F26-AF80-4B84909B453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1306443-463B-40EC-B267-907FD77CF84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EC14AEB-DF9B-4C19-B656-0992EB454026}"/>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57C4A5-5B27-4304-BF5D-CB44F78A72D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8A1C15-1AFF-421A-90C3-9AB2BAB18834}"/>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A4CC4A9-12ED-42B9-A8AC-3D4761331066}"/>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A4A3B46-96EA-42FB-A138-54E037747B7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0" name="Group 79" descr="monitor, desktop">
              <a:extLst>
                <a:ext uri="{FF2B5EF4-FFF2-40B4-BE49-F238E27FC236}">
                  <a16:creationId xmlns:a16="http://schemas.microsoft.com/office/drawing/2014/main" id="{7A6F6826-56D3-4FB1-AE9C-C4F871B98C21}"/>
                </a:ext>
              </a:extLst>
            </p:cNvPr>
            <p:cNvGrpSpPr/>
            <p:nvPr/>
          </p:nvGrpSpPr>
          <p:grpSpPr>
            <a:xfrm>
              <a:off x="548816" y="5566124"/>
              <a:ext cx="313288" cy="255319"/>
              <a:chOff x="4107799" y="1855287"/>
              <a:chExt cx="403225" cy="328615"/>
            </a:xfrm>
          </p:grpSpPr>
          <p:sp>
            <p:nvSpPr>
              <p:cNvPr id="81" name="Freeform 53">
                <a:extLst>
                  <a:ext uri="{FF2B5EF4-FFF2-40B4-BE49-F238E27FC236}">
                    <a16:creationId xmlns:a16="http://schemas.microsoft.com/office/drawing/2014/main" id="{510323A8-1891-41C2-B3F2-006138C94AFD}"/>
                  </a:ext>
                </a:extLst>
              </p:cNvPr>
              <p:cNvSpPr>
                <a:spLocks/>
              </p:cNvSpPr>
              <p:nvPr/>
            </p:nvSpPr>
            <p:spPr bwMode="auto">
              <a:xfrm>
                <a:off x="4107799" y="1855287"/>
                <a:ext cx="403225" cy="246062"/>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4">
                <a:extLst>
                  <a:ext uri="{FF2B5EF4-FFF2-40B4-BE49-F238E27FC236}">
                    <a16:creationId xmlns:a16="http://schemas.microsoft.com/office/drawing/2014/main" id="{BC6CC966-F6BC-4B05-A304-C8E9C2275CE9}"/>
                  </a:ext>
                </a:extLst>
              </p:cNvPr>
              <p:cNvSpPr>
                <a:spLocks/>
              </p:cNvSpPr>
              <p:nvPr/>
            </p:nvSpPr>
            <p:spPr bwMode="auto">
              <a:xfrm>
                <a:off x="4107799" y="2039439"/>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73">
                <a:extLst>
                  <a:ext uri="{FF2B5EF4-FFF2-40B4-BE49-F238E27FC236}">
                    <a16:creationId xmlns:a16="http://schemas.microsoft.com/office/drawing/2014/main" id="{43541BE2-2C4E-4CA1-930A-4B9A08B4D675}"/>
                  </a:ext>
                </a:extLst>
              </p:cNvPr>
              <p:cNvSpPr>
                <a:spLocks/>
              </p:cNvSpPr>
              <p:nvPr/>
            </p:nvSpPr>
            <p:spPr bwMode="auto">
              <a:xfrm>
                <a:off x="4107799" y="1855288"/>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8F8573E-53CE-4E72-A65F-3875BDC2D675}"/>
              </a:ext>
            </a:extLst>
          </p:cNvPr>
          <p:cNvGrpSpPr/>
          <p:nvPr/>
        </p:nvGrpSpPr>
        <p:grpSpPr>
          <a:xfrm>
            <a:off x="6994767" y="5568143"/>
            <a:ext cx="3931822" cy="379654"/>
            <a:chOff x="6857373" y="5443491"/>
            <a:chExt cx="3855077" cy="372244"/>
          </a:xfrm>
        </p:grpSpPr>
        <p:grpSp>
          <p:nvGrpSpPr>
            <p:cNvPr id="88" name="Group 87" descr="laptop">
              <a:extLst>
                <a:ext uri="{FF2B5EF4-FFF2-40B4-BE49-F238E27FC236}">
                  <a16:creationId xmlns:a16="http://schemas.microsoft.com/office/drawing/2014/main" id="{543FF2B6-F04E-4A15-B4E0-17208D49BDF6}"/>
                </a:ext>
              </a:extLst>
            </p:cNvPr>
            <p:cNvGrpSpPr/>
            <p:nvPr/>
          </p:nvGrpSpPr>
          <p:grpSpPr>
            <a:xfrm>
              <a:off x="10247405" y="5451955"/>
              <a:ext cx="465045" cy="339617"/>
              <a:chOff x="5884864" y="1174751"/>
              <a:chExt cx="382588" cy="279400"/>
            </a:xfrm>
          </p:grpSpPr>
          <p:sp>
            <p:nvSpPr>
              <p:cNvPr id="89" name="Freeform 51">
                <a:extLst>
                  <a:ext uri="{FF2B5EF4-FFF2-40B4-BE49-F238E27FC236}">
                    <a16:creationId xmlns:a16="http://schemas.microsoft.com/office/drawing/2014/main" id="{A223B68F-4D0E-4349-A73D-AAEF1CA6F28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DB5B97B1-767F-414E-BCA2-F8F28841D50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74">
                <a:extLst>
                  <a:ext uri="{FF2B5EF4-FFF2-40B4-BE49-F238E27FC236}">
                    <a16:creationId xmlns:a16="http://schemas.microsoft.com/office/drawing/2014/main" id="{DD4D0002-69C8-4CDD-AC54-136804D5A35B}"/>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Group 91" descr="tablet">
              <a:extLst>
                <a:ext uri="{FF2B5EF4-FFF2-40B4-BE49-F238E27FC236}">
                  <a16:creationId xmlns:a16="http://schemas.microsoft.com/office/drawing/2014/main" id="{5C7DC121-F9C1-4088-9AE2-C5B3FFAF39F2}"/>
                </a:ext>
              </a:extLst>
            </p:cNvPr>
            <p:cNvGrpSpPr/>
            <p:nvPr/>
          </p:nvGrpSpPr>
          <p:grpSpPr>
            <a:xfrm>
              <a:off x="8512222" y="5467351"/>
              <a:ext cx="422135" cy="311826"/>
              <a:chOff x="5056189" y="1363664"/>
              <a:chExt cx="315913" cy="233363"/>
            </a:xfrm>
          </p:grpSpPr>
          <p:sp>
            <p:nvSpPr>
              <p:cNvPr id="93" name="Freeform 44">
                <a:extLst>
                  <a:ext uri="{FF2B5EF4-FFF2-40B4-BE49-F238E27FC236}">
                    <a16:creationId xmlns:a16="http://schemas.microsoft.com/office/drawing/2014/main" id="{5FB81CBA-AA3A-4448-9401-18517C362666}"/>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45">
                <a:extLst>
                  <a:ext uri="{FF2B5EF4-FFF2-40B4-BE49-F238E27FC236}">
                    <a16:creationId xmlns:a16="http://schemas.microsoft.com/office/drawing/2014/main" id="{C243ABA3-69F2-44C6-A34B-AE756B32B4BA}"/>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46">
                <a:extLst>
                  <a:ext uri="{FF2B5EF4-FFF2-40B4-BE49-F238E27FC236}">
                    <a16:creationId xmlns:a16="http://schemas.microsoft.com/office/drawing/2014/main" id="{FC762589-C60F-421B-B9E8-68E8C92DD85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6E9B63F8-B415-428B-B92F-03404D23CBF6}"/>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72">
                <a:extLst>
                  <a:ext uri="{FF2B5EF4-FFF2-40B4-BE49-F238E27FC236}">
                    <a16:creationId xmlns:a16="http://schemas.microsoft.com/office/drawing/2014/main" id="{6132F560-817A-4889-A942-2E7D6AB11B7D}"/>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descr="phone">
              <a:extLst>
                <a:ext uri="{FF2B5EF4-FFF2-40B4-BE49-F238E27FC236}">
                  <a16:creationId xmlns:a16="http://schemas.microsoft.com/office/drawing/2014/main" id="{F471E621-FEC8-45E0-BB02-58CE92008663}"/>
                </a:ext>
              </a:extLst>
            </p:cNvPr>
            <p:cNvGrpSpPr/>
            <p:nvPr/>
          </p:nvGrpSpPr>
          <p:grpSpPr>
            <a:xfrm>
              <a:off x="6857373" y="5443491"/>
              <a:ext cx="219428" cy="372244"/>
              <a:chOff x="7648576" y="1841501"/>
              <a:chExt cx="177800" cy="301625"/>
            </a:xfrm>
          </p:grpSpPr>
          <p:sp>
            <p:nvSpPr>
              <p:cNvPr id="99" name="Freeform 48">
                <a:extLst>
                  <a:ext uri="{FF2B5EF4-FFF2-40B4-BE49-F238E27FC236}">
                    <a16:creationId xmlns:a16="http://schemas.microsoft.com/office/drawing/2014/main" id="{36588284-6472-44AC-A3AD-B36D782FBC9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5D8D8322-48B0-45D0-8DC4-6FFF93C30325}"/>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0">
                <a:extLst>
                  <a:ext uri="{FF2B5EF4-FFF2-40B4-BE49-F238E27FC236}">
                    <a16:creationId xmlns:a16="http://schemas.microsoft.com/office/drawing/2014/main" id="{EBCCF8B2-6D62-4F0F-98C4-88DD0C29739A}"/>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75">
                <a:extLst>
                  <a:ext uri="{FF2B5EF4-FFF2-40B4-BE49-F238E27FC236}">
                    <a16:creationId xmlns:a16="http://schemas.microsoft.com/office/drawing/2014/main" id="{331D5594-4CA6-4F85-B5B7-312692AC29A4}"/>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BE92FE74-9C97-4EA4-B408-D63E16A0CFE4}"/>
              </a:ext>
            </a:extLst>
          </p:cNvPr>
          <p:cNvPicPr>
            <a:picLocks noChangeAspect="1"/>
          </p:cNvPicPr>
          <p:nvPr/>
        </p:nvPicPr>
        <p:blipFill>
          <a:blip r:embed="rId5"/>
          <a:stretch>
            <a:fillRect/>
          </a:stretch>
        </p:blipFill>
        <p:spPr>
          <a:xfrm>
            <a:off x="629536" y="4309348"/>
            <a:ext cx="511194" cy="511194"/>
          </a:xfrm>
          <a:prstGeom prst="rect">
            <a:avLst/>
          </a:prstGeom>
        </p:spPr>
      </p:pic>
    </p:spTree>
    <p:extLst>
      <p:ext uri="{BB962C8B-B14F-4D97-AF65-F5344CB8AC3E}">
        <p14:creationId xmlns:p14="http://schemas.microsoft.com/office/powerpoint/2010/main" val="224168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13C0DD-348C-48C6-AF35-7CD7F5E5AB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4"/>
            <a:ext cx="4852811" cy="6992541"/>
          </a:xfrm>
          <a:prstGeom prst="rect">
            <a:avLst/>
          </a:prstGeom>
        </p:spPr>
      </p:pic>
      <p:sp>
        <p:nvSpPr>
          <p:cNvPr id="8" name="Title 7">
            <a:extLst>
              <a:ext uri="{FF2B5EF4-FFF2-40B4-BE49-F238E27FC236}">
                <a16:creationId xmlns:a16="http://schemas.microsoft.com/office/drawing/2014/main" id="{82D86998-4297-423C-81E7-A7643B852878}"/>
              </a:ext>
            </a:extLst>
          </p:cNvPr>
          <p:cNvSpPr>
            <a:spLocks noGrp="1"/>
          </p:cNvSpPr>
          <p:nvPr>
            <p:ph type="title"/>
          </p:nvPr>
        </p:nvSpPr>
        <p:spPr>
          <a:xfrm>
            <a:off x="438813" y="446681"/>
            <a:ext cx="6136158" cy="756969"/>
          </a:xfrm>
        </p:spPr>
        <p:txBody>
          <a:bodyPr/>
          <a:lstStyle/>
          <a:p>
            <a:r>
              <a:rPr lang="en-US" dirty="0"/>
              <a:t>Deliver the only multi-session </a:t>
            </a:r>
            <a:br>
              <a:rPr lang="en-US" dirty="0"/>
            </a:br>
            <a:r>
              <a:rPr lang="en-US" dirty="0"/>
              <a:t>Windows 10 experience</a:t>
            </a:r>
            <a:endParaRPr lang="en-US" sz="1632" spc="0" dirty="0">
              <a:latin typeface="+mn-lt"/>
            </a:endParaRPr>
          </a:p>
        </p:txBody>
      </p:sp>
      <p:sp>
        <p:nvSpPr>
          <p:cNvPr id="13" name="Text Placeholder 3">
            <a:extLst>
              <a:ext uri="{FF2B5EF4-FFF2-40B4-BE49-F238E27FC236}">
                <a16:creationId xmlns:a16="http://schemas.microsoft.com/office/drawing/2014/main" id="{1E0C6CCC-658C-41C4-A4ED-5D37294AC5CD}"/>
              </a:ext>
            </a:extLst>
          </p:cNvPr>
          <p:cNvSpPr txBox="1">
            <a:spLocks/>
          </p:cNvSpPr>
          <p:nvPr/>
        </p:nvSpPr>
        <p:spPr>
          <a:xfrm>
            <a:off x="438814" y="3155796"/>
            <a:ext cx="5893709"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Multi-session and single-session Windows 10</a:t>
            </a:r>
          </a:p>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Store and legacy app remoting</a:t>
            </a:r>
          </a:p>
          <a:p>
            <a:pPr defTabSz="932114" fontAlgn="base">
              <a:spcBef>
                <a:spcPts val="0"/>
              </a:spcBef>
              <a:spcAft>
                <a:spcPts val="2400"/>
              </a:spcAft>
              <a:buSzTx/>
              <a:defRPr/>
            </a:pPr>
            <a:r>
              <a:rPr lang="en-US" sz="1800" dirty="0">
                <a:latin typeface="+mj-lt"/>
                <a:ea typeface="Segoe UI" panose="020B0502040204020203" pitchFamily="34" charset="0"/>
                <a:cs typeface="Segoe UI" panose="020B0502040204020203" pitchFamily="34" charset="0"/>
              </a:rPr>
              <a:t>Free Windows 7 Extended Security Updates</a:t>
            </a:r>
          </a:p>
        </p:txBody>
      </p:sp>
      <p:sp>
        <p:nvSpPr>
          <p:cNvPr id="10" name="Text Placeholder 2">
            <a:extLst>
              <a:ext uri="{FF2B5EF4-FFF2-40B4-BE49-F238E27FC236}">
                <a16:creationId xmlns:a16="http://schemas.microsoft.com/office/drawing/2014/main" id="{39ABAACD-D0B8-4778-9A48-376D845E0450}"/>
              </a:ext>
            </a:extLst>
          </p:cNvPr>
          <p:cNvSpPr txBox="1">
            <a:spLocks/>
          </p:cNvSpPr>
          <p:nvPr/>
        </p:nvSpPr>
        <p:spPr>
          <a:xfrm>
            <a:off x="438813" y="1716643"/>
            <a:ext cx="6136158"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Provide your users with the only multi-session Windows 10 experience virtualized in the cloud that’s highly scalable, always up to date, and available on any device. </a:t>
            </a:r>
          </a:p>
        </p:txBody>
      </p:sp>
    </p:spTree>
    <p:extLst>
      <p:ext uri="{BB962C8B-B14F-4D97-AF65-F5344CB8AC3E}">
        <p14:creationId xmlns:p14="http://schemas.microsoft.com/office/powerpoint/2010/main" val="7051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using a computer&#10;&#10;Description generated with very high confidence">
            <a:extLst>
              <a:ext uri="{FF2B5EF4-FFF2-40B4-BE49-F238E27FC236}">
                <a16:creationId xmlns:a16="http://schemas.microsoft.com/office/drawing/2014/main" id="{576CB70B-60F2-4AFC-967D-0DB60CC03B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991"/>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p:txBody>
          <a:bodyPr/>
          <a:lstStyle/>
          <a:p>
            <a:r>
              <a:rPr lang="en-US" dirty="0"/>
              <a:t>Enable optimizations for </a:t>
            </a:r>
            <a:br>
              <a:rPr lang="en-US" dirty="0"/>
            </a:br>
            <a:r>
              <a:rPr lang="en-US" dirty="0"/>
              <a:t>Office 365 ProPlus</a:t>
            </a:r>
            <a:br>
              <a:rPr lang="en-US" dirty="0"/>
            </a:br>
            <a:endParaRPr lang="en-US" dirty="0"/>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4" y="3152964"/>
            <a:ext cx="5893724" cy="22775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cs typeface="Segoe UI" panose="020B0502040204020203" pitchFamily="34" charset="0"/>
              </a:rPr>
              <a:t>Office 365 containers make Office more performant in a multi-session environment including Outlook and OneDrive for Business support</a:t>
            </a:r>
          </a:p>
          <a:p>
            <a:pPr defTabSz="932114" fontAlgn="base">
              <a:spcBef>
                <a:spcPts val="0"/>
              </a:spcBef>
              <a:spcAft>
                <a:spcPts val="2400"/>
              </a:spcAft>
              <a:buSzTx/>
              <a:defRPr/>
            </a:pPr>
            <a:r>
              <a:rPr lang="en-US" sz="1800" dirty="0">
                <a:latin typeface="+mj-lt"/>
                <a:cs typeface="Segoe UI" panose="020B0502040204020203" pitchFamily="34" charset="0"/>
              </a:rPr>
              <a:t>Profile containers enable faster and more performant experience in non-persistent environments</a:t>
            </a:r>
          </a:p>
          <a:p>
            <a:pPr defTabSz="932114" fontAlgn="base">
              <a:spcBef>
                <a:spcPts val="0"/>
              </a:spcBef>
              <a:spcAft>
                <a:spcPts val="2400"/>
              </a:spcAft>
              <a:buSzTx/>
              <a:defRPr/>
            </a:pPr>
            <a:endParaRPr lang="en-US" sz="1800" dirty="0">
              <a:latin typeface="+mj-lt"/>
              <a:cs typeface="Segoe UI" panose="020B0502040204020203" pitchFamily="34" charset="0"/>
            </a:endParaRP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Deliver the best Office 365 ProPlus experience with </a:t>
            </a:r>
            <a:br>
              <a:rPr lang="en-US" sz="1800" dirty="0"/>
            </a:br>
            <a:r>
              <a:rPr lang="en-US" sz="1800" dirty="0"/>
              <a:t>multi-session virtual scenarios to provide the most productive virtualized experience to your users.</a:t>
            </a:r>
          </a:p>
        </p:txBody>
      </p:sp>
    </p:spTree>
    <p:extLst>
      <p:ext uri="{BB962C8B-B14F-4D97-AF65-F5344CB8AC3E}">
        <p14:creationId xmlns:p14="http://schemas.microsoft.com/office/powerpoint/2010/main" val="8559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in a kitchen&#10;&#10;Description automatically generated">
            <a:extLst>
              <a:ext uri="{FF2B5EF4-FFF2-40B4-BE49-F238E27FC236}">
                <a16:creationId xmlns:a16="http://schemas.microsoft.com/office/drawing/2014/main" id="{01024D65-6B5C-44F2-8AC1-F944C5747B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2811" cy="6992542"/>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4975" y="449264"/>
            <a:ext cx="9300696" cy="754061"/>
          </a:xfrm>
        </p:spPr>
        <p:txBody>
          <a:bodyPr/>
          <a:lstStyle/>
          <a:p>
            <a:r>
              <a:rPr lang="en-US" dirty="0"/>
              <a:t>Migrate existing Windows Server (RDS)</a:t>
            </a:r>
            <a:br>
              <a:rPr lang="en-US" dirty="0"/>
            </a:br>
            <a:r>
              <a:rPr lang="en-US" dirty="0"/>
              <a:t>desktops and apps</a:t>
            </a:r>
          </a:p>
        </p:txBody>
      </p:sp>
      <p:sp>
        <p:nvSpPr>
          <p:cNvPr id="7" name="Text Placeholder 3">
            <a:extLst>
              <a:ext uri="{FF2B5EF4-FFF2-40B4-BE49-F238E27FC236}">
                <a16:creationId xmlns:a16="http://schemas.microsoft.com/office/drawing/2014/main" id="{363421EE-E595-45EF-B4BF-A4C956D0FDD8}"/>
              </a:ext>
            </a:extLst>
          </p:cNvPr>
          <p:cNvSpPr txBox="1">
            <a:spLocks/>
          </p:cNvSpPr>
          <p:nvPr/>
        </p:nvSpPr>
        <p:spPr>
          <a:xfrm>
            <a:off x="438813" y="3152964"/>
            <a:ext cx="5779423" cy="141577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latin typeface="+mj-lt"/>
                <a:cs typeface="Segoe UI" panose="020B0502040204020203" pitchFamily="34" charset="0"/>
              </a:rPr>
              <a:t>Support for Windows Server 2012 and Remote Desktop Services 2012R2 and newer</a:t>
            </a:r>
          </a:p>
          <a:p>
            <a:pPr defTabSz="932114" fontAlgn="base">
              <a:spcBef>
                <a:spcPts val="0"/>
              </a:spcBef>
              <a:spcAft>
                <a:spcPts val="2400"/>
              </a:spcAft>
              <a:buSzTx/>
              <a:defRPr/>
            </a:pPr>
            <a:r>
              <a:rPr lang="en-US" sz="1800" dirty="0">
                <a:latin typeface="+mj-lt"/>
                <a:cs typeface="Segoe UI" panose="020B0502040204020203" pitchFamily="34" charset="0"/>
              </a:rPr>
              <a:t>App compatibility for existing Windows Server images used on-prem</a:t>
            </a:r>
          </a:p>
        </p:txBody>
      </p:sp>
      <p:sp>
        <p:nvSpPr>
          <p:cNvPr id="11" name="Text Placeholder 2">
            <a:extLst>
              <a:ext uri="{FF2B5EF4-FFF2-40B4-BE49-F238E27FC236}">
                <a16:creationId xmlns:a16="http://schemas.microsoft.com/office/drawing/2014/main" id="{6894F661-B145-41C9-9E5B-D9DACAD21532}"/>
              </a:ext>
            </a:extLst>
          </p:cNvPr>
          <p:cNvSpPr txBox="1">
            <a:spLocks/>
          </p:cNvSpPr>
          <p:nvPr/>
        </p:nvSpPr>
        <p:spPr>
          <a:xfrm>
            <a:off x="438813" y="1716643"/>
            <a:ext cx="5893725" cy="105259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Migrate your Remote Desktop Services (RDS) environment for Windows Server desktops and apps with a simplified infrastructure management and deployment experience on Azure.</a:t>
            </a:r>
          </a:p>
        </p:txBody>
      </p:sp>
    </p:spTree>
    <p:extLst>
      <p:ext uri="{BB962C8B-B14F-4D97-AF65-F5344CB8AC3E}">
        <p14:creationId xmlns:p14="http://schemas.microsoft.com/office/powerpoint/2010/main" val="2392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standing in a room&#10;&#10;Description generated with very high confidence">
            <a:extLst>
              <a:ext uri="{FF2B5EF4-FFF2-40B4-BE49-F238E27FC236}">
                <a16:creationId xmlns:a16="http://schemas.microsoft.com/office/drawing/2014/main" id="{6BFDBA5D-72F7-4547-AEDC-558796B5DB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81900" y="0"/>
            <a:ext cx="4853693" cy="6994028"/>
          </a:xfrm>
          <a:prstGeom prst="rect">
            <a:avLst/>
          </a:prstGeom>
        </p:spPr>
      </p:pic>
      <p:sp>
        <p:nvSpPr>
          <p:cNvPr id="4" name="Title 3">
            <a:extLst>
              <a:ext uri="{FF2B5EF4-FFF2-40B4-BE49-F238E27FC236}">
                <a16:creationId xmlns:a16="http://schemas.microsoft.com/office/drawing/2014/main" id="{62773080-7CA6-416E-9C94-D8A4074029FF}"/>
              </a:ext>
            </a:extLst>
          </p:cNvPr>
          <p:cNvSpPr>
            <a:spLocks noGrp="1"/>
          </p:cNvSpPr>
          <p:nvPr>
            <p:ph type="title"/>
          </p:nvPr>
        </p:nvSpPr>
        <p:spPr>
          <a:xfrm>
            <a:off x="438812" y="446681"/>
            <a:ext cx="5357533" cy="756969"/>
          </a:xfrm>
        </p:spPr>
        <p:txBody>
          <a:bodyPr/>
          <a:lstStyle/>
          <a:p>
            <a:r>
              <a:rPr lang="en-US" dirty="0"/>
              <a:t>Deploy and scale in minutes</a:t>
            </a:r>
            <a:endParaRPr lang="en-US" sz="1836" spc="0" dirty="0">
              <a:latin typeface="+mn-lt"/>
            </a:endParaRPr>
          </a:p>
        </p:txBody>
      </p:sp>
      <p:sp>
        <p:nvSpPr>
          <p:cNvPr id="10" name="Text Placeholder 3">
            <a:extLst>
              <a:ext uri="{FF2B5EF4-FFF2-40B4-BE49-F238E27FC236}">
                <a16:creationId xmlns:a16="http://schemas.microsoft.com/office/drawing/2014/main" id="{9E750A9D-0CAB-4F41-871F-17A065AE20C7}"/>
              </a:ext>
            </a:extLst>
          </p:cNvPr>
          <p:cNvSpPr>
            <a:spLocks noGrp="1"/>
          </p:cNvSpPr>
          <p:nvPr>
            <p:ph type="body" sz="quarter" idx="10"/>
          </p:nvPr>
        </p:nvSpPr>
        <p:spPr>
          <a:xfrm>
            <a:off x="434975" y="3190173"/>
            <a:ext cx="6905257" cy="2031325"/>
          </a:xfrm>
        </p:spPr>
        <p:txBody>
          <a:bodyPr/>
          <a:lstStyle/>
          <a:p>
            <a:pPr defTabSz="932114" fontAlgn="base">
              <a:lnSpc>
                <a:spcPct val="100000"/>
              </a:lnSpc>
              <a:spcAft>
                <a:spcPts val="2400"/>
              </a:spcAft>
              <a:buSzTx/>
              <a:defRPr/>
            </a:pPr>
            <a:r>
              <a:rPr lang="en-US" sz="1800" dirty="0">
                <a:latin typeface="+mj-lt"/>
                <a:cs typeface="Segoe UI" panose="020B0502040204020203" pitchFamily="34" charset="0"/>
              </a:rPr>
              <a:t>Azure has datacenters available in </a:t>
            </a:r>
            <a:r>
              <a:rPr lang="en-US" sz="1800" dirty="0">
                <a:solidFill>
                  <a:schemeClr val="accent1"/>
                </a:solidFill>
                <a:latin typeface="+mj-lt"/>
                <a:cs typeface="Segoe UI" panose="020B0502040204020203" pitchFamily="34" charset="0"/>
                <a:hlinkClick r:id="rId4">
                  <a:extLst>
                    <a:ext uri="{A12FA001-AC4F-418D-AE19-62706E023703}">
                      <ahyp:hlinkClr xmlns:ahyp="http://schemas.microsoft.com/office/drawing/2018/hyperlinkcolor" val="tx"/>
                    </a:ext>
                  </a:extLst>
                </a:hlinkClick>
              </a:rPr>
              <a:t>54 regions, and 140 countries. </a:t>
            </a:r>
            <a:endParaRPr lang="en-US" sz="1800" dirty="0">
              <a:solidFill>
                <a:schemeClr val="accent1"/>
              </a:solidFill>
              <a:latin typeface="+mj-lt"/>
              <a:cs typeface="Segoe UI" panose="020B0502040204020203" pitchFamily="34" charset="0"/>
            </a:endParaRPr>
          </a:p>
          <a:p>
            <a:pPr defTabSz="932114" fontAlgn="base">
              <a:lnSpc>
                <a:spcPct val="100000"/>
              </a:lnSpc>
              <a:spcAft>
                <a:spcPts val="2400"/>
              </a:spcAft>
              <a:buSzTx/>
              <a:defRPr/>
            </a:pPr>
            <a:r>
              <a:rPr lang="en-US" sz="1800" dirty="0">
                <a:latin typeface="+mj-lt"/>
                <a:cs typeface="Segoe UI" panose="020B0502040204020203" pitchFamily="34" charset="0"/>
              </a:rPr>
              <a:t>Azure management portal for Windows Virtual Desktop </a:t>
            </a:r>
          </a:p>
          <a:p>
            <a:pPr defTabSz="932114" fontAlgn="base">
              <a:lnSpc>
                <a:spcPct val="100000"/>
              </a:lnSpc>
              <a:spcAft>
                <a:spcPts val="2400"/>
              </a:spcAft>
              <a:buSzTx/>
              <a:defRPr/>
            </a:pPr>
            <a:r>
              <a:rPr lang="en-US" sz="1800" dirty="0">
                <a:latin typeface="+mj-lt"/>
                <a:cs typeface="Segoe UI" panose="020B0502040204020203" pitchFamily="34" charset="0"/>
              </a:rPr>
              <a:t>Built in security and compliance (Windows &amp; Azure)</a:t>
            </a:r>
          </a:p>
          <a:p>
            <a:pPr defTabSz="932114" fontAlgn="base">
              <a:lnSpc>
                <a:spcPct val="100000"/>
              </a:lnSpc>
              <a:spcAft>
                <a:spcPts val="2400"/>
              </a:spcAft>
              <a:buSzTx/>
              <a:defRPr/>
            </a:pPr>
            <a:r>
              <a:rPr lang="en-US" sz="1800" dirty="0">
                <a:latin typeface="+mj-lt"/>
                <a:cs typeface="Segoe UI" panose="020B0502040204020203" pitchFamily="34" charset="0"/>
              </a:rPr>
              <a:t>Partner ecosystem extensibility (coming soon)</a:t>
            </a:r>
          </a:p>
        </p:txBody>
      </p:sp>
      <p:sp>
        <p:nvSpPr>
          <p:cNvPr id="11" name="Text Placeholder 2">
            <a:extLst>
              <a:ext uri="{FF2B5EF4-FFF2-40B4-BE49-F238E27FC236}">
                <a16:creationId xmlns:a16="http://schemas.microsoft.com/office/drawing/2014/main" id="{B65AF93D-22E8-459D-8989-A06CCD7D7DB2}"/>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t>Quickly virtualize and deploy modern and legacy desktop app experiences in minutes with unified management in the Azure portal. </a:t>
            </a:r>
          </a:p>
        </p:txBody>
      </p:sp>
    </p:spTree>
    <p:extLst>
      <p:ext uri="{BB962C8B-B14F-4D97-AF65-F5344CB8AC3E}">
        <p14:creationId xmlns:p14="http://schemas.microsoft.com/office/powerpoint/2010/main" val="15777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B97EBA-BF1F-49FC-B325-6F54FACE76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444717" y="1524000"/>
            <a:ext cx="2769905" cy="5027614"/>
          </a:xfrm>
          <a:prstGeom prst="rect">
            <a:avLst/>
          </a:prstGeom>
        </p:spPr>
      </p:pic>
      <p:pic>
        <p:nvPicPr>
          <p:cNvPr id="25" name="Picture 24" descr="A person standing in a room&#10;&#10;Description generated with very high confidence">
            <a:extLst>
              <a:ext uri="{FF2B5EF4-FFF2-40B4-BE49-F238E27FC236}">
                <a16:creationId xmlns:a16="http://schemas.microsoft.com/office/drawing/2014/main" id="{43CE00BB-1254-4BB1-89C5-F386EFE330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43599" y="1524000"/>
            <a:ext cx="2770753" cy="5027614"/>
          </a:xfrm>
          <a:prstGeom prst="rect">
            <a:avLst/>
          </a:prstGeom>
        </p:spPr>
      </p:pic>
      <p:pic>
        <p:nvPicPr>
          <p:cNvPr id="26" name="Picture 25" descr="A person using a computer&#10;&#10;Description generated with very high confidence">
            <a:extLst>
              <a:ext uri="{FF2B5EF4-FFF2-40B4-BE49-F238E27FC236}">
                <a16:creationId xmlns:a16="http://schemas.microsoft.com/office/drawing/2014/main" id="{7753A479-7412-4D21-934E-3A93A0D135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74735" y="1524000"/>
            <a:ext cx="2756139" cy="5027614"/>
          </a:xfrm>
          <a:prstGeom prst="rect">
            <a:avLst/>
          </a:prstGeom>
        </p:spPr>
      </p:pic>
      <p:pic>
        <p:nvPicPr>
          <p:cNvPr id="27" name="Picture 26" descr="A group of people in a kitchen&#10;&#10;Description automatically generated">
            <a:extLst>
              <a:ext uri="{FF2B5EF4-FFF2-40B4-BE49-F238E27FC236}">
                <a16:creationId xmlns:a16="http://schemas.microsoft.com/office/drawing/2014/main" id="{4015FB41-CCB4-4426-A1CA-675BCA30C14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90988" y="1524000"/>
            <a:ext cx="2770753" cy="5021261"/>
          </a:xfrm>
          <a:prstGeom prst="rect">
            <a:avLst/>
          </a:prstGeom>
        </p:spPr>
      </p:pic>
      <p:sp>
        <p:nvSpPr>
          <p:cNvPr id="3" name="Title 2">
            <a:extLst>
              <a:ext uri="{FF2B5EF4-FFF2-40B4-BE49-F238E27FC236}">
                <a16:creationId xmlns:a16="http://schemas.microsoft.com/office/drawing/2014/main" id="{AE1E9A3B-FEC5-46F0-A2B1-27DD69B8DA6D}"/>
              </a:ext>
            </a:extLst>
          </p:cNvPr>
          <p:cNvSpPr>
            <a:spLocks noGrp="1"/>
          </p:cNvSpPr>
          <p:nvPr>
            <p:ph type="title"/>
          </p:nvPr>
        </p:nvSpPr>
        <p:spPr/>
        <p:txBody>
          <a:bodyPr/>
          <a:lstStyle/>
          <a:p>
            <a:r>
              <a:rPr lang="en-US" dirty="0"/>
              <a:t>Windows Virtual Desktop</a:t>
            </a:r>
          </a:p>
        </p:txBody>
      </p:sp>
      <p:sp>
        <p:nvSpPr>
          <p:cNvPr id="13" name="Rectangle 12">
            <a:extLst>
              <a:ext uri="{FF2B5EF4-FFF2-40B4-BE49-F238E27FC236}">
                <a16:creationId xmlns:a16="http://schemas.microsoft.com/office/drawing/2014/main" id="{347F6A7D-9614-4CD8-9847-8E7D3C0786A4}"/>
              </a:ext>
            </a:extLst>
          </p:cNvPr>
          <p:cNvSpPr/>
          <p:nvPr/>
        </p:nvSpPr>
        <p:spPr bwMode="auto">
          <a:xfrm>
            <a:off x="443869"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Full Windows 10 and Office 365 experience</a:t>
            </a:r>
          </a:p>
        </p:txBody>
      </p:sp>
      <p:sp>
        <p:nvSpPr>
          <p:cNvPr id="14" name="Rectangle 13">
            <a:extLst>
              <a:ext uri="{FF2B5EF4-FFF2-40B4-BE49-F238E27FC236}">
                <a16:creationId xmlns:a16="http://schemas.microsoft.com/office/drawing/2014/main" id="{D8D30583-A9ED-46C5-9BCA-F9EF68AD83C4}"/>
              </a:ext>
            </a:extLst>
          </p:cNvPr>
          <p:cNvSpPr/>
          <p:nvPr/>
        </p:nvSpPr>
        <p:spPr bwMode="auto">
          <a:xfrm>
            <a:off x="3374735"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Optimized for Office 365 ProPlus</a:t>
            </a:r>
          </a:p>
        </p:txBody>
      </p:sp>
      <p:sp>
        <p:nvSpPr>
          <p:cNvPr id="15" name="Rectangle 14">
            <a:extLst>
              <a:ext uri="{FF2B5EF4-FFF2-40B4-BE49-F238E27FC236}">
                <a16:creationId xmlns:a16="http://schemas.microsoft.com/office/drawing/2014/main" id="{10B19E33-390C-458F-988A-CD6E65E17385}"/>
              </a:ext>
            </a:extLst>
          </p:cNvPr>
          <p:cNvSpPr/>
          <p:nvPr/>
        </p:nvSpPr>
        <p:spPr bwMode="auto">
          <a:xfrm>
            <a:off x="6305601"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Migrate your existing Windows Server (RDS) environment to Azure</a:t>
            </a:r>
          </a:p>
        </p:txBody>
      </p:sp>
      <p:sp>
        <p:nvSpPr>
          <p:cNvPr id="16" name="Rectangle 15">
            <a:extLst>
              <a:ext uri="{FF2B5EF4-FFF2-40B4-BE49-F238E27FC236}">
                <a16:creationId xmlns:a16="http://schemas.microsoft.com/office/drawing/2014/main" id="{2495B0AD-D731-4EB4-93C5-B1717F50289C}"/>
              </a:ext>
            </a:extLst>
          </p:cNvPr>
          <p:cNvSpPr/>
          <p:nvPr/>
        </p:nvSpPr>
        <p:spPr bwMode="auto">
          <a:xfrm>
            <a:off x="9236466" y="3611563"/>
            <a:ext cx="2770753" cy="2940051"/>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1828800" rIns="179234" bIns="358468" numCol="1" rtlCol="0" anchor="t" anchorCtr="0" compatLnSpc="1">
            <a:prstTxWarp prst="textNoShape">
              <a:avLst/>
            </a:prstTxWarp>
          </a:bodyPr>
          <a:lstStyle/>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Deploy and scale </a:t>
            </a:r>
          </a:p>
          <a:p>
            <a:pPr algn="ctr" defTabSz="913226" fontAlgn="base">
              <a:lnSpc>
                <a:spcPct val="95000"/>
              </a:lnSpc>
              <a:spcBef>
                <a:spcPct val="0"/>
              </a:spcBef>
              <a:defRPr/>
            </a:pPr>
            <a:r>
              <a:rPr lang="en-US" sz="1800" kern="0" spc="-50" dirty="0">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in minutes</a:t>
            </a:r>
          </a:p>
        </p:txBody>
      </p:sp>
    </p:spTree>
    <p:extLst>
      <p:ext uri="{BB962C8B-B14F-4D97-AF65-F5344CB8AC3E}">
        <p14:creationId xmlns:p14="http://schemas.microsoft.com/office/powerpoint/2010/main" val="420839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618e6b4-47fe-42e5-aeb1-b3107e5af189" xsi:nil="true"/>
    <DocumentDescription xmlns="230e9df3-be65-4c73-a93b-d1236ebd677e">Windows Virtual Desktop L200 Overview Presentation</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Jon Federico</DisplayName>
        <AccountId>127337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Vijay Kumar</DisplayName>
        <AccountId>117</AccountId>
        <AccountType/>
      </UserInfo>
    </OwnersManager>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i:0#.f|membership|v-chstin@microsoft.com</DisplayName>
        <AccountId>30024</AccountId>
        <AccountType/>
      </UserInfo>
    </Coowner>
    <mafbf0bb15774bf782b6f7937f17c8ce xmlns="230e9df3-be65-4c73-a93b-d1236ebd677e">
      <Terms xmlns="http://schemas.microsoft.com/office/infopath/2007/PartnerControl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Virtual PC</TermName>
          <TermId xmlns="http://schemas.microsoft.com/office/infopath/2007/PartnerControls">82b14654-ef9b-4403-8d0e-46cf4d29d255</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1255</Value>
      <Value>1270</Value>
      <Value>45</Value>
      <Value>1063</Value>
      <Value>38</Value>
      <Value>1260</Value>
    </TaxCatchAll>
    <ParentID1 xmlns="230e9df3-be65-4c73-a93b-d1236ebd677e">G03KC-1-11648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Modern Workplace</TermName>
          <TermId xmlns="http://schemas.microsoft.com/office/infopath/2007/PartnerControls">39df01a3-82cd-47ef-b6b1-408d453c91ef</TermId>
        </TermInfo>
      </Terms>
    </k8073fd852084ec1ba6e2c8d5ade6bf8>
    <_dlc_DocId xmlns="230e9df3-be65-4c73-a93b-d1236ebd677e">G03KC-1680643135-13088</_dlc_DocId>
    <_dlc_DocIdUrl xmlns="230e9df3-be65-4c73-a93b-d1236ebd677e">
      <Url>https://microsoft.sharepoint.com/sites/Infopedia_G03KC/_layouts/15/DocIdRedir.aspx?ID=G03KC-1680643135-13088</Url>
      <Description>G03KC-1680643135-13088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8" ma:contentTypeDescription="" ma:contentTypeScope="" ma:versionID="eaf9ce3ced34b28164679f4b00ce71dd">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27cfb6e427e3a6645e9cfd7b2f25be37"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2:DocumentDescription"/>
                <xsd:element ref="ns2:Owner" minOccurs="0"/>
                <xsd:element ref="ns2:OwnersManag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4:MediaServiceKeyPoints" minOccurs="0"/>
                <xsd:element ref="ns2:ParentID1" minOccurs="0"/>
                <xsd:element ref="ns2:FolderExtensions" minOccurs="0"/>
                <xsd:element ref="ns2:Coowner"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element ref="ns4:MediaServiceAutoKeyPoints" minOccurs="0"/>
                <xsd:element ref="ns2:od9986d31974458fb3007746ec0bce5f" minOccurs="0"/>
                <xsd:element ref="ns1:RoutingRuleDescription" minOccurs="0"/>
                <xsd:element ref="ns2:mafbf0bb15774bf782b6f7937f17c8ce" minOccurs="0"/>
                <xsd:element ref="ns2:k21a64daf20d4502b2796a1c6b8ce6c8" minOccurs="0"/>
                <xsd:element ref="ns2:k8073fd852084ec1ba6e2c8d5ade6bf8" minOccurs="0"/>
                <xsd:element ref="ns2:i7ea4c13ddfd467b9bb281d44c777b52" minOccurs="0"/>
                <xsd:element ref="ns2:ef109fd36bcf4bcd9dd945731030600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4"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7" nillable="true" ma:displayName="Rating (0-5)" ma:decimals="2" ma:description="Average value of all the ratings that have been submitted" ma:internalName="AverageRating" ma:readOnly="true">
      <xsd:simpleType>
        <xsd:restriction base="dms:Number"/>
      </xsd:simpleType>
    </xsd:element>
    <xsd:element name="RatingCount" ma:index="18" nillable="true" ma:displayName="Number of Ratings" ma:decimals="0" ma:description="Number of ratings submitted" ma:internalName="RatingCount" ma:readOnly="true">
      <xsd:simpleType>
        <xsd:restriction base="dms:Number"/>
      </xsd:simpleType>
    </xsd:element>
    <xsd:element name="PublishingExpirationDate" ma:index="2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RuleDescription" ma:index="77"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5"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3" nillable="true" ma:displayName="Content ID" ma:indexed="true" ma:internalName="ContentID" ma:readOnly="false">
      <xsd:simpleType>
        <xsd:restriction base="dms:Text">
          <xsd:maxLength value="255"/>
        </xsd:restriction>
      </xsd:simpleType>
    </xsd:element>
    <xsd:element name="Blog_x0020_Name" ma:index="24" nillable="true" ma:displayName="Blog Name" ma:description="Title of an Infopedia Blog" ma:internalName="Blog_x0020_Name">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ParentID1" ma:index="41"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FolderExtensions" ma:index="42" nillable="true" ma:displayName="Folder Extensions" ma:description="On-DocSet sub folder to support inactive documents views." ma:internalName="FolderExtensions">
      <xsd:simpleType>
        <xsd:restriction base="dms:Unknown"/>
      </xsd:simpleType>
    </xsd:element>
    <xsd:element name="Coowner" ma:index="43"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76"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afbf0bb15774bf782b6f7937f17c8ce" ma:index="78" nillable="true" ma:taxonomy="true" ma:internalName="mafbf0bb15774bf782b6f7937f17c8ce" ma:taxonomyFieldName="MSProfessions" ma:displayName="MS Professions"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k21a64daf20d4502b2796a1c6b8ce6c8" ma:index="7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k8073fd852084ec1ba6e2c8d5ade6bf8" ma:index="80"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i7ea4c13ddfd467b9bb281d44c777b52" ma:index="82"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ef109fd36bcf4bcd9dd945731030600b" ma:index="8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22"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KeyPoints" ma:index="40" nillable="true" ma:displayName="KeyPoints" ma:internalName="MediaServiceKeyPoints" ma:readOnly="false">
      <xsd:simpleType>
        <xsd:restriction base="dms:Note">
          <xsd:maxLength value="255"/>
        </xsd:restriction>
      </xsd:simpleType>
    </xsd:element>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element name="MediaServiceAutoKeyPoints" ma:index="75"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00C74E42-4DA0-4696-9A0C-905D0B532915}">
  <ds:schemaRefs>
    <ds:schemaRef ds:uri="http://schemas.microsoft.com/office/2006/metadata/properties"/>
    <ds:schemaRef ds:uri="http://schemas.microsoft.com/office/infopath/2007/PartnerControls"/>
    <ds:schemaRef ds:uri="26ab0d3c-f275-4e8e-816d-4687570dafe2"/>
    <ds:schemaRef ds:uri="http://schemas.microsoft.com/sharepoint/v3"/>
    <ds:schemaRef ds:uri="b618e6b4-47fe-42e5-aeb1-b3107e5af189"/>
    <ds:schemaRef ds:uri="230e9df3-be65-4c73-a93b-d1236ebd677e"/>
    <ds:schemaRef ds:uri="230E9DF3-BE65-4C73-A93B-D1236EBD677E"/>
  </ds:schemaRefs>
</ds:datastoreItem>
</file>

<file path=customXml/itemProps2.xml><?xml version="1.0" encoding="utf-8"?>
<ds:datastoreItem xmlns:ds="http://schemas.openxmlformats.org/officeDocument/2006/customXml" ds:itemID="{086D812B-A92F-4414-B664-0DF00407EA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E353-4D82-4C7B-BEE5-38942D6E28CD}">
  <ds:schemaRefs>
    <ds:schemaRef ds:uri="http://schemas.microsoft.com/sharepoint/events"/>
  </ds:schemaRefs>
</ds:datastoreItem>
</file>

<file path=customXml/itemProps4.xml><?xml version="1.0" encoding="utf-8"?>
<ds:datastoreItem xmlns:ds="http://schemas.openxmlformats.org/officeDocument/2006/customXml" ds:itemID="{F7A42A44-9AEA-4CC1-A24B-6FA069E4A662}">
  <ds:schemaRefs>
    <ds:schemaRef ds:uri="http://schemas.microsoft.com/sharepoint/v3/contenttype/forms"/>
  </ds:schemaRefs>
</ds:datastoreItem>
</file>

<file path=customXml/itemProps5.xml><?xml version="1.0" encoding="utf-8"?>
<ds:datastoreItem xmlns:ds="http://schemas.openxmlformats.org/officeDocument/2006/customXml" ds:itemID="{1CDC8E65-9545-4BEF-B021-C0CD0DD59BE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2751</Words>
  <Application>Microsoft Office PowerPoint</Application>
  <PresentationFormat>Custom</PresentationFormat>
  <Paragraphs>402</Paragraphs>
  <Slides>24</Slides>
  <Notes>24</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24</vt:i4>
      </vt:variant>
    </vt:vector>
  </HeadingPairs>
  <TitlesOfParts>
    <vt:vector size="46" baseType="lpstr">
      <vt:lpstr>Arial</vt:lpstr>
      <vt:lpstr>Calibri</vt:lpstr>
      <vt:lpstr>Calibri Light</vt:lpstr>
      <vt:lpstr>Consolas</vt:lpstr>
      <vt:lpstr>Courier New</vt:lpstr>
      <vt:lpstr>Metropolis</vt:lpstr>
      <vt:lpstr>Segoe Pro Semibold</vt:lpstr>
      <vt:lpstr>Segoe UI</vt:lpstr>
      <vt:lpstr>Segoe UI </vt:lpstr>
      <vt:lpstr>Segoe UI Light</vt:lpstr>
      <vt:lpstr>Segoe UI Semibold</vt:lpstr>
      <vt:lpstr>Segoe UI Semibold (Headings)</vt:lpstr>
      <vt:lpstr>Segoe UI Semilight</vt:lpstr>
      <vt:lpstr>Times New Roman</vt:lpstr>
      <vt:lpstr>Wingdings</vt:lpstr>
      <vt:lpstr>Microsoft 365 PPT Template - 2018</vt:lpstr>
      <vt:lpstr>Office Theme</vt:lpstr>
      <vt:lpstr>1_WHITE TEMPLATE</vt:lpstr>
      <vt:lpstr>9-51052_Microsoft_Inspire_Template_Light</vt:lpstr>
      <vt:lpstr>White Template</vt:lpstr>
      <vt:lpstr>1_Office Theme</vt:lpstr>
      <vt:lpstr>think-cell Slide</vt:lpstr>
      <vt:lpstr>Microsoft Windows  Virtual Desktop </vt:lpstr>
      <vt:lpstr>PowerPoint Presentation</vt:lpstr>
      <vt:lpstr>Virtualization scenarios</vt:lpstr>
      <vt:lpstr>Windows Virtual Desktop is generally available worldwide</vt:lpstr>
      <vt:lpstr>Deliver the only multi-session  Windows 10 experience</vt:lpstr>
      <vt:lpstr>Enable optimizations for  Office 365 ProPlus </vt:lpstr>
      <vt:lpstr>Migrate existing Windows Server (RDS) desktops and apps</vt:lpstr>
      <vt:lpstr>Deploy and scale in minutes</vt:lpstr>
      <vt:lpstr>Windows Virtual Desktop</vt:lpstr>
      <vt:lpstr>Additional benefits of Windows Virtual Desktop </vt:lpstr>
      <vt:lpstr>Blending the security of the convergence of the Microsoft ecosystem</vt:lpstr>
      <vt:lpstr>High-level architecture </vt:lpstr>
      <vt:lpstr>Virtualization hosts of the future</vt:lpstr>
      <vt:lpstr>PowerPoint Presentation</vt:lpstr>
      <vt:lpstr>Most customers are already eligible for WVD</vt:lpstr>
      <vt:lpstr>FSLogix technologies</vt:lpstr>
      <vt:lpstr>FSLogix entitlements </vt:lpstr>
      <vt:lpstr>Windows Virtual Desktop Partner ecosystem </vt:lpstr>
      <vt:lpstr>Citrix + Windows Virtual Desktop available worldwide</vt:lpstr>
      <vt:lpstr>VMware Horizon Cloud on Microsoft Azure</vt:lpstr>
      <vt:lpstr>PowerPoint Presentation</vt:lpstr>
      <vt:lpstr>Windows Virtual Desktop Partner ecosystem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L200 Overview Presentation</dc:title>
  <dc:creator/>
  <cp:keywords/>
  <dc:description/>
  <cp:lastModifiedBy/>
  <cp:revision>9</cp:revision>
  <dcterms:created xsi:type="dcterms:W3CDTF">2018-09-22T03:28:53Z</dcterms:created>
  <dcterms:modified xsi:type="dcterms:W3CDTF">2020-03-31T13:25:53Z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0x0101000E4CB7077FEE4FF7AE86D4A500EEC780030016C849C62B10EB41ACA8C7EEDEF40BB200163887025105364D8153C6080327FC09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8c8ccfc7-1af6-4544-a134-9ad165dda9be</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45;#presentations|317da5a4-398e-4c38-b265-afd519770055</vt:lpwstr>
  </property>
  <property fmtid="{D5CDD505-2E9C-101B-9397-08002B2CF9AE}" pid="11" name="Confidentiality">
    <vt:lpwstr>38;#customer ready|8986c41d-21c5-4f8f-8a12-ea4625b46858</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1063;#Gear Up|5bd03d8b-c198-4367-bd72-be9dad12d703</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1270;#Windows Virtual PC|82b14654-ef9b-4403-8d0e-46cf4d29d255</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la4444b61d19467597d63190b69ac227">
    <vt:lpwstr/>
  </property>
  <property fmtid="{D5CDD505-2E9C-101B-9397-08002B2CF9AE}" pid="23" name="Segments">
    <vt:lpwstr/>
  </property>
  <property fmtid="{D5CDD505-2E9C-101B-9397-08002B2CF9AE}" pid="24" name="Partners">
    <vt:lpwstr/>
  </property>
  <property fmtid="{D5CDD505-2E9C-101B-9397-08002B2CF9AE}" pid="25" name="ActivitiesAndPrograms">
    <vt:lpwstr/>
  </property>
  <property fmtid="{D5CDD505-2E9C-101B-9397-08002B2CF9AE}" pid="26" name="l6f004f21209409da86a713c0f24627d">
    <vt:lpwstr/>
  </property>
  <property fmtid="{D5CDD505-2E9C-101B-9397-08002B2CF9AE}" pid="27" name="Topics">
    <vt:lpwstr/>
  </property>
  <property fmtid="{D5CDD505-2E9C-101B-9397-08002B2CF9AE}" pid="28" name="Groups">
    <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NewsSource">
    <vt:lpwstr/>
  </property>
  <property fmtid="{D5CDD505-2E9C-101B-9397-08002B2CF9AE}" pid="39" name="SMSGTags">
    <vt:lpwstr/>
  </property>
  <property fmtid="{D5CDD505-2E9C-101B-9397-08002B2CF9AE}" pid="40" name="_docset_NoMedatataSyncRequired">
    <vt:lpwstr>False</vt:lpwstr>
  </property>
  <property fmtid="{D5CDD505-2E9C-101B-9397-08002B2CF9AE}" pid="41" name="SharedWithUsers">
    <vt:lpwstr>15978;#Husni Mohd Suhaimi;#31982;#Ilkka Kaskisaari</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gisharm@microsoft.com</vt:lpwstr>
  </property>
  <property fmtid="{D5CDD505-2E9C-101B-9397-08002B2CF9AE}" pid="45" name="MSIP_Label_f42aa342-8706-4288-bd11-ebb85995028c_SetDate">
    <vt:lpwstr>2019-03-12T16:25:51.2821760Z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ActionId">
    <vt:lpwstr>b10f6232-f33b-4fbc-b92d-c578521d947b</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y fmtid="{D5CDD505-2E9C-101B-9397-08002B2CF9AE}" pid="51" name="SMSG Items">
    <vt:lpwstr>1260;#documents|e037ed84-7d8e-4cbb-9c8f-61e80301a44f</vt:lpwstr>
  </property>
  <property fmtid="{D5CDD505-2E9C-101B-9397-08002B2CF9AE}" pid="52" name="Solution Areas">
    <vt:lpwstr>1255;#Modern Workplace|39df01a3-82cd-47ef-b6b1-408d453c91ef</vt:lpwstr>
  </property>
  <property fmtid="{D5CDD505-2E9C-101B-9397-08002B2CF9AE}" pid="53" name="MSProfessions">
    <vt:lpwstr/>
  </property>
</Properties>
</file>